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</p:sldMasterIdLst>
  <p:notesMasterIdLst>
    <p:notesMasterId r:id="rId20"/>
  </p:notesMasterIdLst>
  <p:sldIdLst>
    <p:sldId id="256" r:id="rId2"/>
    <p:sldId id="257" r:id="rId3"/>
    <p:sldId id="262" r:id="rId4"/>
    <p:sldId id="263" r:id="rId5"/>
    <p:sldId id="261" r:id="rId6"/>
    <p:sldId id="264" r:id="rId7"/>
    <p:sldId id="268" r:id="rId8"/>
    <p:sldId id="305" r:id="rId9"/>
    <p:sldId id="306" r:id="rId10"/>
    <p:sldId id="307" r:id="rId11"/>
    <p:sldId id="309" r:id="rId12"/>
    <p:sldId id="310" r:id="rId13"/>
    <p:sldId id="311" r:id="rId14"/>
    <p:sldId id="312" r:id="rId15"/>
    <p:sldId id="313" r:id="rId16"/>
    <p:sldId id="314" r:id="rId17"/>
    <p:sldId id="315" r:id="rId18"/>
    <p:sldId id="267" r:id="rId19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Montserrat" pitchFamily="2" charset="0"/>
      <p:regular r:id="rId25"/>
      <p:bold r:id="rId26"/>
      <p:italic r:id="rId27"/>
      <p:boldItalic r:id="rId28"/>
    </p:embeddedFont>
    <p:embeddedFont>
      <p:font typeface="Montserrat ExtraBold" pitchFamily="2" charset="0"/>
      <p:bold r:id="rId29"/>
      <p:boldItalic r:id="rId30"/>
    </p:embeddedFont>
    <p:embeddedFont>
      <p:font typeface="Montserrat Light" pitchFamily="2" charset="0"/>
      <p:regular r:id="rId31"/>
      <p:italic r:id="rId32"/>
    </p:embeddedFont>
    <p:embeddedFont>
      <p:font typeface="Segoe UI" panose="020B0502040204020203" pitchFamily="34" charset="0"/>
      <p:regular r:id="rId33"/>
      <p:bold r:id="rId34"/>
      <p:italic r:id="rId35"/>
      <p:bold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12CC9B6-048F-4913-9EBB-0FCFAC7732B2}">
  <a:tblStyle styleId="{812CC9B6-048F-4913-9EBB-0FCFAC7732B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7" d="100"/>
          <a:sy n="87" d="100"/>
        </p:scale>
        <p:origin x="82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9" Type="http://schemas.openxmlformats.org/officeDocument/2006/relationships/theme" Target="theme/theme1.xml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font" Target="fonts/font1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font" Target="fonts/font15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7f9262ee2f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7f9262ee2f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12948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7f9262ee2f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7f9262ee2f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69236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7f9262ee2f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7f9262ee2f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57772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7f9262ee2f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7f9262ee2f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19440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7f9262ee2f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7f9262ee2f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605927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7f9262ee2f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7f9262ee2f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10781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7f9262ee2f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7f9262ee2f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3134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7f9262ee2f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7f9262ee2f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0073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7f9262ee2f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7f9262ee2f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7f9262ee2f_0_26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7f9262ee2f_0_26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7f9262ee2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7f9262ee2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f9262ee2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f9262ee2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7f9262ee2f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7f9262ee2f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7f9262ee2f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7f9262ee2f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7f9262ee2f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7f9262ee2f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5676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7f9262ee2f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7f9262ee2f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24754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3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effectLst>
            <a:outerShdw blurRad="114300" dist="28575" dir="6360000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2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3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13"/>
          <p:cNvSpPr txBox="1">
            <a:spLocks noGrp="1"/>
          </p:cNvSpPr>
          <p:nvPr>
            <p:ph type="body" idx="1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162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marL="914400" lvl="1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marL="1371600" lvl="2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marL="1828800" lvl="3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marL="2286000" lvl="4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marL="2743200" lvl="5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marL="3200400" lvl="6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marL="3657600" lvl="7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marL="4114800" lvl="8" indent="-301625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7"/>
          <p:cNvSpPr txBox="1">
            <a:spLocks noGrp="1"/>
          </p:cNvSpPr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17"/>
          <p:cNvSpPr txBox="1">
            <a:spLocks noGrp="1"/>
          </p:cNvSpPr>
          <p:nvPr>
            <p:ph type="subTitle" idx="1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7"/>
          <p:cNvSpPr txBox="1">
            <a:spLocks noGrp="1"/>
          </p:cNvSpPr>
          <p:nvPr>
            <p:ph type="title" idx="2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17"/>
          <p:cNvSpPr txBox="1">
            <a:spLocks noGrp="1"/>
          </p:cNvSpPr>
          <p:nvPr>
            <p:ph type="subTitle" idx="3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17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8"/>
          <p:cNvSpPr txBox="1">
            <a:spLocks noGrp="1"/>
          </p:cNvSpPr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8" name="Google Shape;68;p18"/>
          <p:cNvSpPr txBox="1">
            <a:spLocks noGrp="1"/>
          </p:cNvSpPr>
          <p:nvPr>
            <p:ph type="subTitle" idx="1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18"/>
          <p:cNvSpPr txBox="1">
            <a:spLocks noGrp="1"/>
          </p:cNvSpPr>
          <p:nvPr>
            <p:ph type="title" idx="2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0" name="Google Shape;70;p18"/>
          <p:cNvSpPr txBox="1">
            <a:spLocks noGrp="1"/>
          </p:cNvSpPr>
          <p:nvPr>
            <p:ph type="subTitle" idx="3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18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title" idx="5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3" name="Google Shape;73;p18"/>
          <p:cNvSpPr txBox="1">
            <a:spLocks noGrp="1"/>
          </p:cNvSpPr>
          <p:nvPr>
            <p:ph type="subTitle" idx="6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>
            <a:spLocks noGrp="1"/>
          </p:cNvSpPr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6" name="Google Shape;76;p19"/>
          <p:cNvSpPr txBox="1">
            <a:spLocks noGrp="1"/>
          </p:cNvSpPr>
          <p:nvPr>
            <p:ph type="subTitle" idx="1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8" r:id="rId5"/>
    <p:sldLayoutId id="2147483659" r:id="rId6"/>
    <p:sldLayoutId id="2147483663" r:id="rId7"/>
    <p:sldLayoutId id="2147483664" r:id="rId8"/>
    <p:sldLayoutId id="2147483665" r:id="rId9"/>
    <p:sldLayoutId id="2147483669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8"/>
          <p:cNvSpPr txBox="1">
            <a:spLocks noGrp="1"/>
          </p:cNvSpPr>
          <p:nvPr>
            <p:ph type="ctrTitle"/>
          </p:nvPr>
        </p:nvSpPr>
        <p:spPr>
          <a:xfrm>
            <a:off x="2175900" y="2516482"/>
            <a:ext cx="4792200" cy="644700"/>
          </a:xfrm>
          <a:prstGeom prst="rect">
            <a:avLst/>
          </a:prstGeom>
          <a:effectLst>
            <a:outerShdw blurRad="142875" dist="19050" dir="87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PREDIKSI CUSTOMER CHURN MENGGUNAKAN TEKNIK MACHINE LEARNING</a:t>
            </a:r>
            <a:endParaRPr sz="2800" dirty="0"/>
          </a:p>
        </p:txBody>
      </p:sp>
      <p:sp>
        <p:nvSpPr>
          <p:cNvPr id="163" name="Google Shape;163;p38"/>
          <p:cNvSpPr txBox="1">
            <a:spLocks noGrp="1"/>
          </p:cNvSpPr>
          <p:nvPr>
            <p:ph type="subTitle" idx="1"/>
          </p:nvPr>
        </p:nvSpPr>
        <p:spPr>
          <a:xfrm>
            <a:off x="2175900" y="3353475"/>
            <a:ext cx="50556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</a:t>
            </a:r>
            <a:r>
              <a:rPr lang="en-ID" dirty="0" err="1"/>
              <a:t>ntroduction</a:t>
            </a:r>
            <a:r>
              <a:rPr lang="en-ID" dirty="0"/>
              <a:t> to Machine Learning</a:t>
            </a:r>
            <a:endParaRPr dirty="0"/>
          </a:p>
        </p:txBody>
      </p:sp>
      <p:cxnSp>
        <p:nvCxnSpPr>
          <p:cNvPr id="165" name="Google Shape;165;p38"/>
          <p:cNvCxnSpPr/>
          <p:nvPr/>
        </p:nvCxnSpPr>
        <p:spPr>
          <a:xfrm>
            <a:off x="3272387" y="3261098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50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MODELLING</a:t>
            </a:r>
            <a:endParaRPr dirty="0"/>
          </a:p>
        </p:txBody>
      </p:sp>
      <p:cxnSp>
        <p:nvCxnSpPr>
          <p:cNvPr id="281" name="Google Shape;281;p50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82" name="Google Shape;282;p50"/>
          <p:cNvSpPr txBox="1">
            <a:spLocks noGrp="1"/>
          </p:cNvSpPr>
          <p:nvPr>
            <p:ph type="body" idx="4294967295"/>
          </p:nvPr>
        </p:nvSpPr>
        <p:spPr>
          <a:xfrm>
            <a:off x="938500" y="1037231"/>
            <a:ext cx="6144688" cy="31253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Aft>
                <a:spcPts val="1600"/>
              </a:spcAft>
              <a:buNone/>
            </a:pPr>
            <a:r>
              <a:rPr lang="en-US" sz="1200" b="1" dirty="0">
                <a:solidFill>
                  <a:schemeClr val="lt1"/>
                </a:solidFill>
              </a:rPr>
              <a:t>5.  </a:t>
            </a:r>
            <a:r>
              <a:rPr lang="en-US" sz="1200" b="1" dirty="0" err="1">
                <a:solidFill>
                  <a:schemeClr val="lt1"/>
                </a:solidFill>
              </a:rPr>
              <a:t>Metode</a:t>
            </a:r>
            <a:r>
              <a:rPr lang="en-US" sz="1200" b="1" dirty="0">
                <a:solidFill>
                  <a:schemeClr val="lt1"/>
                </a:solidFill>
              </a:rPr>
              <a:t> Support Vector Machine (SVM)</a:t>
            </a:r>
          </a:p>
          <a:p>
            <a:pPr marL="0" indent="0">
              <a:spcAft>
                <a:spcPts val="1600"/>
              </a:spcAft>
              <a:buNone/>
            </a:pPr>
            <a:endParaRPr lang="en-US" sz="1200" b="1" dirty="0">
              <a:solidFill>
                <a:schemeClr val="lt1"/>
              </a:solidFill>
            </a:endParaRPr>
          </a:p>
          <a:p>
            <a:pPr marL="0" indent="0">
              <a:spcAft>
                <a:spcPts val="1600"/>
              </a:spcAft>
              <a:buNone/>
            </a:pPr>
            <a:endParaRPr lang="en-US" sz="1200" b="1" dirty="0">
              <a:solidFill>
                <a:schemeClr val="lt1"/>
              </a:solidFill>
            </a:endParaRPr>
          </a:p>
          <a:p>
            <a:pPr marL="0" indent="0">
              <a:spcAft>
                <a:spcPts val="1600"/>
              </a:spcAft>
              <a:buNone/>
            </a:pPr>
            <a:endParaRPr lang="en-US" sz="1200" b="1" dirty="0">
              <a:solidFill>
                <a:schemeClr val="lt1"/>
              </a:solidFill>
            </a:endParaRPr>
          </a:p>
          <a:p>
            <a:pPr marL="0" indent="0">
              <a:spcAft>
                <a:spcPts val="1600"/>
              </a:spcAft>
              <a:buNone/>
            </a:pPr>
            <a:endParaRPr lang="en-US" sz="1200" b="1" dirty="0">
              <a:solidFill>
                <a:schemeClr val="lt1"/>
              </a:solidFill>
            </a:endParaRPr>
          </a:p>
          <a:p>
            <a:pPr marL="0" indent="0">
              <a:spcAft>
                <a:spcPts val="1600"/>
              </a:spcAft>
              <a:buNone/>
            </a:pPr>
            <a:r>
              <a:rPr lang="en-US" sz="1200" b="1" dirty="0">
                <a:solidFill>
                  <a:schemeClr val="lt1"/>
                </a:solidFill>
              </a:rPr>
              <a:t>6.  </a:t>
            </a:r>
            <a:r>
              <a:rPr lang="en-US" sz="1200" b="1" dirty="0" err="1">
                <a:solidFill>
                  <a:schemeClr val="lt1"/>
                </a:solidFill>
              </a:rPr>
              <a:t>Metode</a:t>
            </a:r>
            <a:r>
              <a:rPr lang="en-US" sz="1200" b="1" dirty="0">
                <a:solidFill>
                  <a:schemeClr val="lt1"/>
                </a:solidFill>
              </a:rPr>
              <a:t> Random Forest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0729D9B-5093-797F-F2C4-5C71020A95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9600" y="1420829"/>
            <a:ext cx="2178050" cy="142430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1F4E7E3-8E03-FA2B-E916-E3CA067628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8513" y="3429141"/>
            <a:ext cx="2795905" cy="146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6290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50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RESULT</a:t>
            </a:r>
            <a:endParaRPr dirty="0"/>
          </a:p>
        </p:txBody>
      </p:sp>
      <p:cxnSp>
        <p:nvCxnSpPr>
          <p:cNvPr id="281" name="Google Shape;281;p50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82" name="Google Shape;282;p50"/>
          <p:cNvSpPr txBox="1">
            <a:spLocks noGrp="1"/>
          </p:cNvSpPr>
          <p:nvPr>
            <p:ph type="body" idx="4294967295"/>
          </p:nvPr>
        </p:nvSpPr>
        <p:spPr>
          <a:xfrm>
            <a:off x="938500" y="1186986"/>
            <a:ext cx="6144688" cy="28120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ID" sz="1200" b="1" dirty="0">
                <a:solidFill>
                  <a:schemeClr val="lt1"/>
                </a:solidFill>
              </a:rPr>
              <a:t>1.  </a:t>
            </a:r>
            <a:r>
              <a:rPr lang="en-US" sz="1200" b="1" dirty="0" err="1">
                <a:solidFill>
                  <a:schemeClr val="lt1"/>
                </a:solidFill>
              </a:rPr>
              <a:t>Metode</a:t>
            </a:r>
            <a:r>
              <a:rPr lang="en-US" sz="1200" b="1" dirty="0">
                <a:solidFill>
                  <a:schemeClr val="lt1"/>
                </a:solidFill>
              </a:rPr>
              <a:t> Logistic Regression</a:t>
            </a:r>
          </a:p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endParaRPr lang="en-US" sz="1200" b="1" dirty="0">
              <a:solidFill>
                <a:schemeClr val="lt1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endParaRPr lang="en-US" sz="1200" b="1" dirty="0">
              <a:solidFill>
                <a:schemeClr val="lt1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endParaRPr lang="en-US" sz="1200" b="1" dirty="0">
              <a:solidFill>
                <a:schemeClr val="lt1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endParaRPr lang="en-US" sz="1200" b="1" dirty="0">
              <a:solidFill>
                <a:schemeClr val="lt1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endParaRPr lang="en-US" sz="1200" b="1" dirty="0">
              <a:solidFill>
                <a:schemeClr val="lt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EA473F-5DDF-EDF0-00C7-8E5A573A76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516" y="2270787"/>
            <a:ext cx="3798144" cy="1253270"/>
          </a:xfrm>
          <a:prstGeom prst="rect">
            <a:avLst/>
          </a:prstGeom>
        </p:spPr>
      </p:pic>
      <p:sp>
        <p:nvSpPr>
          <p:cNvPr id="6" name="Google Shape;282;p50">
            <a:extLst>
              <a:ext uri="{FF2B5EF4-FFF2-40B4-BE49-F238E27FC236}">
                <a16:creationId xmlns:a16="http://schemas.microsoft.com/office/drawing/2014/main" id="{B8D30567-9C86-965E-4214-33256959F801}"/>
              </a:ext>
            </a:extLst>
          </p:cNvPr>
          <p:cNvSpPr txBox="1">
            <a:spLocks/>
          </p:cNvSpPr>
          <p:nvPr/>
        </p:nvSpPr>
        <p:spPr>
          <a:xfrm>
            <a:off x="1128559" y="1808562"/>
            <a:ext cx="1587345" cy="466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Aft>
                <a:spcPts val="1600"/>
              </a:spcAft>
              <a:buFont typeface="Montserrat"/>
              <a:buNone/>
            </a:pPr>
            <a:r>
              <a:rPr lang="en-US" sz="1100" b="1" dirty="0">
                <a:solidFill>
                  <a:schemeClr val="lt1"/>
                </a:solidFill>
              </a:rPr>
              <a:t>Data Validation</a:t>
            </a:r>
          </a:p>
        </p:txBody>
      </p:sp>
      <p:sp>
        <p:nvSpPr>
          <p:cNvPr id="7" name="Google Shape;282;p50">
            <a:extLst>
              <a:ext uri="{FF2B5EF4-FFF2-40B4-BE49-F238E27FC236}">
                <a16:creationId xmlns:a16="http://schemas.microsoft.com/office/drawing/2014/main" id="{0336EB1A-5EB3-7BAB-2A2D-C1C5C772210A}"/>
              </a:ext>
            </a:extLst>
          </p:cNvPr>
          <p:cNvSpPr txBox="1">
            <a:spLocks/>
          </p:cNvSpPr>
          <p:nvPr/>
        </p:nvSpPr>
        <p:spPr>
          <a:xfrm>
            <a:off x="5136452" y="1804246"/>
            <a:ext cx="1587345" cy="466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Aft>
                <a:spcPts val="1600"/>
              </a:spcAft>
              <a:buFont typeface="Montserrat"/>
              <a:buNone/>
            </a:pPr>
            <a:r>
              <a:rPr lang="en-US" sz="1100" b="1" dirty="0">
                <a:solidFill>
                  <a:schemeClr val="lt1"/>
                </a:solidFill>
              </a:rPr>
              <a:t>Data Testing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789ECB9-8B05-D580-8D3C-C73AEDDFAD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6655" y="2267442"/>
            <a:ext cx="3999215" cy="1210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7756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50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RESULT</a:t>
            </a:r>
            <a:endParaRPr dirty="0"/>
          </a:p>
        </p:txBody>
      </p:sp>
      <p:cxnSp>
        <p:nvCxnSpPr>
          <p:cNvPr id="281" name="Google Shape;281;p50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82" name="Google Shape;282;p50"/>
          <p:cNvSpPr txBox="1">
            <a:spLocks noGrp="1"/>
          </p:cNvSpPr>
          <p:nvPr>
            <p:ph type="body" idx="4294967295"/>
          </p:nvPr>
        </p:nvSpPr>
        <p:spPr>
          <a:xfrm>
            <a:off x="938500" y="1186986"/>
            <a:ext cx="6144688" cy="28120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ID" sz="1200" b="1" dirty="0">
                <a:solidFill>
                  <a:schemeClr val="lt1"/>
                </a:solidFill>
              </a:rPr>
              <a:t>2.  </a:t>
            </a:r>
            <a:r>
              <a:rPr lang="en-US" sz="1200" b="1" dirty="0" err="1">
                <a:solidFill>
                  <a:schemeClr val="lt1"/>
                </a:solidFill>
              </a:rPr>
              <a:t>Metode</a:t>
            </a:r>
            <a:r>
              <a:rPr lang="en-US" sz="1200" b="1" dirty="0">
                <a:solidFill>
                  <a:schemeClr val="lt1"/>
                </a:solidFill>
              </a:rPr>
              <a:t> Naïve Bayes</a:t>
            </a:r>
          </a:p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endParaRPr lang="en-US" sz="1200" b="1" dirty="0">
              <a:solidFill>
                <a:schemeClr val="lt1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endParaRPr lang="en-US" sz="1200" b="1" dirty="0">
              <a:solidFill>
                <a:schemeClr val="lt1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endParaRPr lang="en-US" sz="1200" b="1" dirty="0">
              <a:solidFill>
                <a:schemeClr val="lt1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endParaRPr lang="en-US" sz="1200" b="1" dirty="0">
              <a:solidFill>
                <a:schemeClr val="lt1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endParaRPr lang="en-US" sz="1200" b="1" dirty="0">
              <a:solidFill>
                <a:schemeClr val="lt1"/>
              </a:solidFill>
            </a:endParaRPr>
          </a:p>
        </p:txBody>
      </p:sp>
      <p:sp>
        <p:nvSpPr>
          <p:cNvPr id="6" name="Google Shape;282;p50">
            <a:extLst>
              <a:ext uri="{FF2B5EF4-FFF2-40B4-BE49-F238E27FC236}">
                <a16:creationId xmlns:a16="http://schemas.microsoft.com/office/drawing/2014/main" id="{B8D30567-9C86-965E-4214-33256959F801}"/>
              </a:ext>
            </a:extLst>
          </p:cNvPr>
          <p:cNvSpPr txBox="1">
            <a:spLocks/>
          </p:cNvSpPr>
          <p:nvPr/>
        </p:nvSpPr>
        <p:spPr>
          <a:xfrm>
            <a:off x="1128559" y="1808562"/>
            <a:ext cx="1587345" cy="466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Aft>
                <a:spcPts val="1600"/>
              </a:spcAft>
              <a:buFont typeface="Montserrat"/>
              <a:buNone/>
            </a:pPr>
            <a:r>
              <a:rPr lang="en-US" sz="1100" b="1" dirty="0">
                <a:solidFill>
                  <a:schemeClr val="lt1"/>
                </a:solidFill>
              </a:rPr>
              <a:t>Data Validation</a:t>
            </a:r>
          </a:p>
        </p:txBody>
      </p:sp>
      <p:sp>
        <p:nvSpPr>
          <p:cNvPr id="7" name="Google Shape;282;p50">
            <a:extLst>
              <a:ext uri="{FF2B5EF4-FFF2-40B4-BE49-F238E27FC236}">
                <a16:creationId xmlns:a16="http://schemas.microsoft.com/office/drawing/2014/main" id="{0336EB1A-5EB3-7BAB-2A2D-C1C5C772210A}"/>
              </a:ext>
            </a:extLst>
          </p:cNvPr>
          <p:cNvSpPr txBox="1">
            <a:spLocks/>
          </p:cNvSpPr>
          <p:nvPr/>
        </p:nvSpPr>
        <p:spPr>
          <a:xfrm>
            <a:off x="4959031" y="1800619"/>
            <a:ext cx="1587345" cy="466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Aft>
                <a:spcPts val="1600"/>
              </a:spcAft>
              <a:buFont typeface="Montserrat"/>
              <a:buNone/>
            </a:pPr>
            <a:r>
              <a:rPr lang="en-US" sz="1100" b="1" dirty="0">
                <a:solidFill>
                  <a:schemeClr val="lt1"/>
                </a:solidFill>
              </a:rPr>
              <a:t>Data Testing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7FD078E-9767-8AAF-C240-98CDC20563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4" y="2283143"/>
            <a:ext cx="3772181" cy="125327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BA57586-A1A5-14A3-2204-4567F60E03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3974" y="2267161"/>
            <a:ext cx="3784324" cy="1253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9106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50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RESULT</a:t>
            </a:r>
            <a:endParaRPr dirty="0"/>
          </a:p>
        </p:txBody>
      </p:sp>
      <p:cxnSp>
        <p:nvCxnSpPr>
          <p:cNvPr id="281" name="Google Shape;281;p50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82" name="Google Shape;282;p50"/>
          <p:cNvSpPr txBox="1">
            <a:spLocks noGrp="1"/>
          </p:cNvSpPr>
          <p:nvPr>
            <p:ph type="body" idx="4294967295"/>
          </p:nvPr>
        </p:nvSpPr>
        <p:spPr>
          <a:xfrm>
            <a:off x="938500" y="1186986"/>
            <a:ext cx="6144688" cy="28120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ID" sz="1200" b="1" dirty="0">
                <a:solidFill>
                  <a:schemeClr val="lt1"/>
                </a:solidFill>
              </a:rPr>
              <a:t>3.  </a:t>
            </a:r>
            <a:r>
              <a:rPr lang="en-US" sz="1200" b="1" dirty="0" err="1">
                <a:solidFill>
                  <a:schemeClr val="lt1"/>
                </a:solidFill>
              </a:rPr>
              <a:t>Metode</a:t>
            </a:r>
            <a:r>
              <a:rPr lang="en-US" sz="1200" b="1" dirty="0">
                <a:solidFill>
                  <a:schemeClr val="lt1"/>
                </a:solidFill>
              </a:rPr>
              <a:t> Decision Tree</a:t>
            </a:r>
          </a:p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endParaRPr lang="en-US" sz="1200" b="1" dirty="0">
              <a:solidFill>
                <a:schemeClr val="lt1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endParaRPr lang="en-US" sz="1200" b="1" dirty="0">
              <a:solidFill>
                <a:schemeClr val="lt1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endParaRPr lang="en-US" sz="1200" b="1" dirty="0">
              <a:solidFill>
                <a:schemeClr val="lt1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endParaRPr lang="en-US" sz="1200" b="1" dirty="0">
              <a:solidFill>
                <a:schemeClr val="lt1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endParaRPr lang="en-US" sz="1200" b="1" i="1" dirty="0">
              <a:solidFill>
                <a:schemeClr val="lt1"/>
              </a:solidFill>
            </a:endParaRPr>
          </a:p>
        </p:txBody>
      </p:sp>
      <p:sp>
        <p:nvSpPr>
          <p:cNvPr id="6" name="Google Shape;282;p50">
            <a:extLst>
              <a:ext uri="{FF2B5EF4-FFF2-40B4-BE49-F238E27FC236}">
                <a16:creationId xmlns:a16="http://schemas.microsoft.com/office/drawing/2014/main" id="{B8D30567-9C86-965E-4214-33256959F801}"/>
              </a:ext>
            </a:extLst>
          </p:cNvPr>
          <p:cNvSpPr txBox="1">
            <a:spLocks/>
          </p:cNvSpPr>
          <p:nvPr/>
        </p:nvSpPr>
        <p:spPr>
          <a:xfrm>
            <a:off x="1128559" y="1808562"/>
            <a:ext cx="1587345" cy="466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Aft>
                <a:spcPts val="1600"/>
              </a:spcAft>
              <a:buFont typeface="Montserrat"/>
              <a:buNone/>
            </a:pPr>
            <a:r>
              <a:rPr lang="en-US" sz="1100" b="1" dirty="0">
                <a:solidFill>
                  <a:schemeClr val="lt1"/>
                </a:solidFill>
              </a:rPr>
              <a:t>Data Validation</a:t>
            </a:r>
          </a:p>
        </p:txBody>
      </p:sp>
      <p:sp>
        <p:nvSpPr>
          <p:cNvPr id="7" name="Google Shape;282;p50">
            <a:extLst>
              <a:ext uri="{FF2B5EF4-FFF2-40B4-BE49-F238E27FC236}">
                <a16:creationId xmlns:a16="http://schemas.microsoft.com/office/drawing/2014/main" id="{0336EB1A-5EB3-7BAB-2A2D-C1C5C772210A}"/>
              </a:ext>
            </a:extLst>
          </p:cNvPr>
          <p:cNvSpPr txBox="1">
            <a:spLocks/>
          </p:cNvSpPr>
          <p:nvPr/>
        </p:nvSpPr>
        <p:spPr>
          <a:xfrm>
            <a:off x="4959031" y="1800619"/>
            <a:ext cx="1587345" cy="466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Aft>
                <a:spcPts val="1600"/>
              </a:spcAft>
              <a:buFont typeface="Montserrat"/>
              <a:buNone/>
            </a:pPr>
            <a:r>
              <a:rPr lang="en-US" sz="1100" b="1" dirty="0">
                <a:solidFill>
                  <a:schemeClr val="lt1"/>
                </a:solidFill>
              </a:rPr>
              <a:t>Data Testing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8DB206-B7CB-15DF-9CF1-D580FC18D5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929" y="2275104"/>
            <a:ext cx="3609949" cy="131378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98144A3-7862-E1FB-8F4B-3078DFE789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848" y="2295949"/>
            <a:ext cx="3654332" cy="1287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7214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50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RESULT</a:t>
            </a:r>
            <a:endParaRPr dirty="0"/>
          </a:p>
        </p:txBody>
      </p:sp>
      <p:cxnSp>
        <p:nvCxnSpPr>
          <p:cNvPr id="281" name="Google Shape;281;p50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82" name="Google Shape;282;p50"/>
          <p:cNvSpPr txBox="1">
            <a:spLocks noGrp="1"/>
          </p:cNvSpPr>
          <p:nvPr>
            <p:ph type="body" idx="4294967295"/>
          </p:nvPr>
        </p:nvSpPr>
        <p:spPr>
          <a:xfrm>
            <a:off x="938500" y="1186986"/>
            <a:ext cx="6144688" cy="28120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ID" sz="1200" b="1" dirty="0">
                <a:solidFill>
                  <a:schemeClr val="lt1"/>
                </a:solidFill>
              </a:rPr>
              <a:t>4.  </a:t>
            </a:r>
            <a:r>
              <a:rPr lang="en-US" sz="1200" b="1" dirty="0" err="1">
                <a:solidFill>
                  <a:schemeClr val="lt1"/>
                </a:solidFill>
              </a:rPr>
              <a:t>Metode</a:t>
            </a:r>
            <a:r>
              <a:rPr lang="en-US" sz="1200" b="1" dirty="0">
                <a:solidFill>
                  <a:schemeClr val="lt1"/>
                </a:solidFill>
              </a:rPr>
              <a:t> SVM</a:t>
            </a:r>
          </a:p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endParaRPr lang="en-US" sz="1200" b="1" dirty="0">
              <a:solidFill>
                <a:schemeClr val="lt1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endParaRPr lang="en-US" sz="1200" b="1" dirty="0">
              <a:solidFill>
                <a:schemeClr val="lt1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endParaRPr lang="en-US" sz="1200" b="1" dirty="0">
              <a:solidFill>
                <a:schemeClr val="lt1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endParaRPr lang="en-US" sz="1200" b="1" dirty="0">
              <a:solidFill>
                <a:schemeClr val="lt1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endParaRPr lang="en-US" sz="1200" b="1" dirty="0">
              <a:solidFill>
                <a:schemeClr val="lt1"/>
              </a:solidFill>
            </a:endParaRPr>
          </a:p>
        </p:txBody>
      </p:sp>
      <p:sp>
        <p:nvSpPr>
          <p:cNvPr id="6" name="Google Shape;282;p50">
            <a:extLst>
              <a:ext uri="{FF2B5EF4-FFF2-40B4-BE49-F238E27FC236}">
                <a16:creationId xmlns:a16="http://schemas.microsoft.com/office/drawing/2014/main" id="{B8D30567-9C86-965E-4214-33256959F801}"/>
              </a:ext>
            </a:extLst>
          </p:cNvPr>
          <p:cNvSpPr txBox="1">
            <a:spLocks/>
          </p:cNvSpPr>
          <p:nvPr/>
        </p:nvSpPr>
        <p:spPr>
          <a:xfrm>
            <a:off x="1128559" y="1808562"/>
            <a:ext cx="1587345" cy="466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Aft>
                <a:spcPts val="1600"/>
              </a:spcAft>
              <a:buFont typeface="Montserrat"/>
              <a:buNone/>
            </a:pPr>
            <a:r>
              <a:rPr lang="en-US" sz="1100" b="1" dirty="0">
                <a:solidFill>
                  <a:schemeClr val="lt1"/>
                </a:solidFill>
              </a:rPr>
              <a:t>Data Validation</a:t>
            </a:r>
          </a:p>
        </p:txBody>
      </p:sp>
      <p:sp>
        <p:nvSpPr>
          <p:cNvPr id="7" name="Google Shape;282;p50">
            <a:extLst>
              <a:ext uri="{FF2B5EF4-FFF2-40B4-BE49-F238E27FC236}">
                <a16:creationId xmlns:a16="http://schemas.microsoft.com/office/drawing/2014/main" id="{0336EB1A-5EB3-7BAB-2A2D-C1C5C772210A}"/>
              </a:ext>
            </a:extLst>
          </p:cNvPr>
          <p:cNvSpPr txBox="1">
            <a:spLocks/>
          </p:cNvSpPr>
          <p:nvPr/>
        </p:nvSpPr>
        <p:spPr>
          <a:xfrm>
            <a:off x="4959031" y="1800619"/>
            <a:ext cx="1587345" cy="466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Aft>
                <a:spcPts val="1600"/>
              </a:spcAft>
              <a:buFont typeface="Montserrat"/>
              <a:buNone/>
            </a:pPr>
            <a:r>
              <a:rPr lang="en-US" sz="1100" b="1" dirty="0">
                <a:solidFill>
                  <a:schemeClr val="lt1"/>
                </a:solidFill>
              </a:rPr>
              <a:t>Data Testing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D866BB0-AF7C-252C-D438-0F7164B072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079" y="2189562"/>
            <a:ext cx="3780188" cy="124457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571A470-C87A-CE34-620E-B799CE70FD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4614" y="2136888"/>
            <a:ext cx="3904126" cy="1297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111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50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RESULT</a:t>
            </a:r>
            <a:endParaRPr dirty="0"/>
          </a:p>
        </p:txBody>
      </p:sp>
      <p:cxnSp>
        <p:nvCxnSpPr>
          <p:cNvPr id="281" name="Google Shape;281;p50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82" name="Google Shape;282;p50"/>
          <p:cNvSpPr txBox="1">
            <a:spLocks noGrp="1"/>
          </p:cNvSpPr>
          <p:nvPr>
            <p:ph type="body" idx="4294967295"/>
          </p:nvPr>
        </p:nvSpPr>
        <p:spPr>
          <a:xfrm>
            <a:off x="938500" y="1165736"/>
            <a:ext cx="6144688" cy="28120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ID" sz="1200" b="1" dirty="0">
                <a:solidFill>
                  <a:schemeClr val="lt1"/>
                </a:solidFill>
              </a:rPr>
              <a:t>5.  </a:t>
            </a:r>
            <a:r>
              <a:rPr lang="en-US" sz="1200" b="1" dirty="0" err="1">
                <a:solidFill>
                  <a:schemeClr val="lt1"/>
                </a:solidFill>
              </a:rPr>
              <a:t>Metode</a:t>
            </a:r>
            <a:r>
              <a:rPr lang="en-US" sz="1200" b="1" dirty="0">
                <a:solidFill>
                  <a:schemeClr val="lt1"/>
                </a:solidFill>
              </a:rPr>
              <a:t> Random Forest</a:t>
            </a:r>
          </a:p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endParaRPr lang="en-US" sz="1200" b="1" dirty="0">
              <a:solidFill>
                <a:schemeClr val="lt1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endParaRPr lang="en-US" sz="1200" b="1" dirty="0">
              <a:solidFill>
                <a:schemeClr val="lt1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endParaRPr lang="en-US" sz="1200" b="1" dirty="0">
              <a:solidFill>
                <a:schemeClr val="lt1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endParaRPr lang="en-US" sz="1200" b="1" dirty="0">
              <a:solidFill>
                <a:schemeClr val="lt1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endParaRPr lang="en-US" sz="1200" b="1" dirty="0">
              <a:solidFill>
                <a:schemeClr val="lt1"/>
              </a:solidFill>
            </a:endParaRPr>
          </a:p>
        </p:txBody>
      </p:sp>
      <p:sp>
        <p:nvSpPr>
          <p:cNvPr id="6" name="Google Shape;282;p50">
            <a:extLst>
              <a:ext uri="{FF2B5EF4-FFF2-40B4-BE49-F238E27FC236}">
                <a16:creationId xmlns:a16="http://schemas.microsoft.com/office/drawing/2014/main" id="{B8D30567-9C86-965E-4214-33256959F801}"/>
              </a:ext>
            </a:extLst>
          </p:cNvPr>
          <p:cNvSpPr txBox="1">
            <a:spLocks/>
          </p:cNvSpPr>
          <p:nvPr/>
        </p:nvSpPr>
        <p:spPr>
          <a:xfrm>
            <a:off x="1128559" y="1808562"/>
            <a:ext cx="1587345" cy="466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Aft>
                <a:spcPts val="1600"/>
              </a:spcAft>
              <a:buFont typeface="Montserrat"/>
              <a:buNone/>
            </a:pPr>
            <a:r>
              <a:rPr lang="en-US" sz="1100" b="1" dirty="0">
                <a:solidFill>
                  <a:schemeClr val="lt1"/>
                </a:solidFill>
              </a:rPr>
              <a:t>Data Validation</a:t>
            </a:r>
          </a:p>
        </p:txBody>
      </p:sp>
      <p:sp>
        <p:nvSpPr>
          <p:cNvPr id="7" name="Google Shape;282;p50">
            <a:extLst>
              <a:ext uri="{FF2B5EF4-FFF2-40B4-BE49-F238E27FC236}">
                <a16:creationId xmlns:a16="http://schemas.microsoft.com/office/drawing/2014/main" id="{0336EB1A-5EB3-7BAB-2A2D-C1C5C772210A}"/>
              </a:ext>
            </a:extLst>
          </p:cNvPr>
          <p:cNvSpPr txBox="1">
            <a:spLocks/>
          </p:cNvSpPr>
          <p:nvPr/>
        </p:nvSpPr>
        <p:spPr>
          <a:xfrm>
            <a:off x="4959031" y="1800619"/>
            <a:ext cx="1587345" cy="466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Aft>
                <a:spcPts val="1600"/>
              </a:spcAft>
              <a:buFont typeface="Montserrat"/>
              <a:buNone/>
            </a:pPr>
            <a:r>
              <a:rPr lang="en-US" sz="1100" b="1" dirty="0">
                <a:solidFill>
                  <a:schemeClr val="lt1"/>
                </a:solidFill>
              </a:rPr>
              <a:t>Data Testing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673C06E-618A-867F-1618-09162C9C3A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056" y="2363109"/>
            <a:ext cx="3774575" cy="126541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02DE362-3460-FB56-E3CA-135AD50D1C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9373" y="2343687"/>
            <a:ext cx="3876821" cy="1341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1453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50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RESULT</a:t>
            </a:r>
            <a:endParaRPr dirty="0"/>
          </a:p>
        </p:txBody>
      </p:sp>
      <p:cxnSp>
        <p:nvCxnSpPr>
          <p:cNvPr id="281" name="Google Shape;281;p50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82" name="Google Shape;282;p50"/>
          <p:cNvSpPr txBox="1">
            <a:spLocks noGrp="1"/>
          </p:cNvSpPr>
          <p:nvPr>
            <p:ph type="body" idx="4294967295"/>
          </p:nvPr>
        </p:nvSpPr>
        <p:spPr>
          <a:xfrm>
            <a:off x="938500" y="1276065"/>
            <a:ext cx="1320204" cy="5219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200" b="1" dirty="0">
                <a:solidFill>
                  <a:schemeClr val="lt1"/>
                </a:solidFill>
              </a:rPr>
              <a:t>- ROC Curve</a:t>
            </a:r>
          </a:p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endParaRPr lang="en-US" sz="1200" b="1" dirty="0">
              <a:solidFill>
                <a:schemeClr val="lt1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endParaRPr lang="en-US" sz="1200" b="1" dirty="0">
              <a:solidFill>
                <a:schemeClr val="lt1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endParaRPr lang="en-US" sz="1200" b="1" dirty="0">
              <a:solidFill>
                <a:schemeClr val="lt1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endParaRPr lang="en-US" sz="1200" b="1" dirty="0">
              <a:solidFill>
                <a:schemeClr val="lt1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endParaRPr lang="en-US" sz="1200" b="1" dirty="0">
              <a:solidFill>
                <a:schemeClr val="lt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F30289-B0E0-F7AD-8B57-3B1CD835C5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9937" y="1797978"/>
            <a:ext cx="3624126" cy="2774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6138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50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CONLUSION</a:t>
            </a:r>
            <a:endParaRPr dirty="0"/>
          </a:p>
        </p:txBody>
      </p:sp>
      <p:cxnSp>
        <p:nvCxnSpPr>
          <p:cNvPr id="281" name="Google Shape;281;p50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82" name="Google Shape;282;p50"/>
          <p:cNvSpPr txBox="1">
            <a:spLocks noGrp="1"/>
          </p:cNvSpPr>
          <p:nvPr>
            <p:ph type="body" idx="4294967295"/>
          </p:nvPr>
        </p:nvSpPr>
        <p:spPr>
          <a:xfrm>
            <a:off x="486090" y="1079878"/>
            <a:ext cx="8171819" cy="361859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7800" indent="-177800" algn="just">
              <a:lnSpc>
                <a:spcPct val="150000"/>
              </a:lnSpc>
              <a:buFontTx/>
              <a:buChar char="-"/>
            </a:pPr>
            <a:r>
              <a:rPr lang="id-ID" sz="1200" dirty="0">
                <a:solidFill>
                  <a:schemeClr val="lt1"/>
                </a:solidFill>
              </a:rPr>
              <a:t>Pada kasus churn lebih besar resiko yang akan didapatkan,</a:t>
            </a:r>
            <a:endParaRPr lang="en-US" sz="1200" dirty="0">
              <a:solidFill>
                <a:schemeClr val="lt1"/>
              </a:solidFill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en-US" sz="1200" dirty="0">
                <a:solidFill>
                  <a:schemeClr val="lt1"/>
                </a:solidFill>
              </a:rPr>
              <a:t>     </a:t>
            </a:r>
            <a:r>
              <a:rPr lang="id-ID" sz="1200" dirty="0">
                <a:solidFill>
                  <a:schemeClr val="lt1"/>
                </a:solidFill>
              </a:rPr>
              <a:t>jika prediksi menghasilkan tidak churn padahal kenyataannya churn.</a:t>
            </a:r>
            <a:endParaRPr lang="en-US" sz="1200" dirty="0">
              <a:solidFill>
                <a:schemeClr val="lt1"/>
              </a:solidFill>
            </a:endParaRPr>
          </a:p>
          <a:p>
            <a:pPr marL="0" indent="0" algn="just">
              <a:lnSpc>
                <a:spcPct val="150000"/>
              </a:lnSpc>
              <a:buNone/>
            </a:pPr>
            <a:endParaRPr lang="en-US" sz="1200" dirty="0">
              <a:solidFill>
                <a:schemeClr val="lt1"/>
              </a:solidFill>
            </a:endParaRPr>
          </a:p>
          <a:p>
            <a:pPr marL="177800" indent="-177800" algn="just">
              <a:lnSpc>
                <a:spcPct val="150000"/>
              </a:lnSpc>
              <a:spcAft>
                <a:spcPts val="1600"/>
              </a:spcAft>
              <a:buFontTx/>
              <a:buChar char="-"/>
            </a:pPr>
            <a:r>
              <a:rPr lang="id-ID" sz="1200" dirty="0">
                <a:solidFill>
                  <a:schemeClr val="lt1"/>
                </a:solidFill>
              </a:rPr>
              <a:t>Dengan situasi tersebut maka fokus project ini yaitu memperkecil nilai </a:t>
            </a:r>
            <a:r>
              <a:rPr lang="en-US" sz="1200" dirty="0">
                <a:solidFill>
                  <a:schemeClr val="lt1"/>
                </a:solidFill>
              </a:rPr>
              <a:t>f</a:t>
            </a:r>
            <a:r>
              <a:rPr lang="id-ID" sz="1200" dirty="0">
                <a:solidFill>
                  <a:schemeClr val="lt1"/>
                </a:solidFill>
              </a:rPr>
              <a:t>alse </a:t>
            </a:r>
            <a:r>
              <a:rPr lang="en-US" sz="1200" dirty="0">
                <a:solidFill>
                  <a:schemeClr val="lt1"/>
                </a:solidFill>
              </a:rPr>
              <a:t>n</a:t>
            </a:r>
            <a:r>
              <a:rPr lang="id-ID" sz="1200" dirty="0">
                <a:solidFill>
                  <a:schemeClr val="lt1"/>
                </a:solidFill>
              </a:rPr>
              <a:t>egative yang berarti memperbesar nilai </a:t>
            </a:r>
            <a:r>
              <a:rPr lang="en-US" sz="1200" dirty="0">
                <a:solidFill>
                  <a:schemeClr val="lt1"/>
                </a:solidFill>
              </a:rPr>
              <a:t>r</a:t>
            </a:r>
            <a:r>
              <a:rPr lang="id-ID" sz="1200" dirty="0">
                <a:solidFill>
                  <a:schemeClr val="lt1"/>
                </a:solidFill>
              </a:rPr>
              <a:t>ecall</a:t>
            </a:r>
            <a:r>
              <a:rPr lang="en-US" sz="1200" dirty="0">
                <a:solidFill>
                  <a:schemeClr val="lt1"/>
                </a:solidFill>
              </a:rPr>
              <a:t>.</a:t>
            </a:r>
          </a:p>
          <a:p>
            <a:pPr marL="177800" indent="-177800" algn="just">
              <a:lnSpc>
                <a:spcPct val="150000"/>
              </a:lnSpc>
              <a:spcAft>
                <a:spcPts val="1600"/>
              </a:spcAft>
              <a:buFontTx/>
              <a:buChar char="-"/>
            </a:pPr>
            <a:r>
              <a:rPr lang="id-ID" sz="1200" dirty="0">
                <a:solidFill>
                  <a:schemeClr val="lt1"/>
                </a:solidFill>
              </a:rPr>
              <a:t>Dari pengujian confusion matrix dan pengujian ROC </a:t>
            </a:r>
            <a:r>
              <a:rPr lang="en-US" sz="1200" dirty="0">
                <a:solidFill>
                  <a:schemeClr val="lt1"/>
                </a:solidFill>
              </a:rPr>
              <a:t>curve</a:t>
            </a:r>
            <a:r>
              <a:rPr lang="id-ID" sz="1200" dirty="0">
                <a:solidFill>
                  <a:schemeClr val="lt1"/>
                </a:solidFill>
              </a:rPr>
              <a:t> yang telah dilakukan antara metode </a:t>
            </a:r>
            <a:r>
              <a:rPr lang="en-US" sz="1200" dirty="0">
                <a:solidFill>
                  <a:schemeClr val="lt1"/>
                </a:solidFill>
              </a:rPr>
              <a:t>l</a:t>
            </a:r>
            <a:r>
              <a:rPr lang="id-ID" sz="1200" dirty="0">
                <a:solidFill>
                  <a:schemeClr val="lt1"/>
                </a:solidFill>
              </a:rPr>
              <a:t>ogistic </a:t>
            </a:r>
            <a:r>
              <a:rPr lang="en-US" sz="1200" dirty="0">
                <a:solidFill>
                  <a:schemeClr val="lt1"/>
                </a:solidFill>
              </a:rPr>
              <a:t>r</a:t>
            </a:r>
            <a:r>
              <a:rPr lang="id-ID" sz="1200" dirty="0">
                <a:solidFill>
                  <a:schemeClr val="lt1"/>
                </a:solidFill>
              </a:rPr>
              <a:t>egression, </a:t>
            </a:r>
            <a:r>
              <a:rPr lang="en-US" sz="1200" dirty="0">
                <a:solidFill>
                  <a:schemeClr val="lt1"/>
                </a:solidFill>
              </a:rPr>
              <a:t>n</a:t>
            </a:r>
            <a:r>
              <a:rPr lang="id-ID" sz="1200" dirty="0">
                <a:solidFill>
                  <a:schemeClr val="lt1"/>
                </a:solidFill>
              </a:rPr>
              <a:t>aïve </a:t>
            </a:r>
            <a:r>
              <a:rPr lang="en-US" sz="1200" dirty="0">
                <a:solidFill>
                  <a:schemeClr val="lt1"/>
                </a:solidFill>
              </a:rPr>
              <a:t>b</a:t>
            </a:r>
            <a:r>
              <a:rPr lang="id-ID" sz="1200" dirty="0">
                <a:solidFill>
                  <a:schemeClr val="lt1"/>
                </a:solidFill>
              </a:rPr>
              <a:t>ayes, </a:t>
            </a:r>
            <a:r>
              <a:rPr lang="en-US" sz="1200" dirty="0">
                <a:solidFill>
                  <a:schemeClr val="lt1"/>
                </a:solidFill>
              </a:rPr>
              <a:t>de</a:t>
            </a:r>
            <a:r>
              <a:rPr lang="id-ID" sz="1200" dirty="0">
                <a:solidFill>
                  <a:schemeClr val="lt1"/>
                </a:solidFill>
              </a:rPr>
              <a:t>cision </a:t>
            </a:r>
            <a:r>
              <a:rPr lang="en-US" sz="1200" dirty="0">
                <a:solidFill>
                  <a:schemeClr val="lt1"/>
                </a:solidFill>
              </a:rPr>
              <a:t>t</a:t>
            </a:r>
            <a:r>
              <a:rPr lang="id-ID" sz="1200" dirty="0">
                <a:solidFill>
                  <a:schemeClr val="lt1"/>
                </a:solidFill>
              </a:rPr>
              <a:t>ree, SVM dan </a:t>
            </a:r>
            <a:r>
              <a:rPr lang="en-US" sz="1200" dirty="0">
                <a:solidFill>
                  <a:schemeClr val="lt1"/>
                </a:solidFill>
              </a:rPr>
              <a:t>r</a:t>
            </a:r>
            <a:r>
              <a:rPr lang="id-ID" sz="1200" dirty="0">
                <a:solidFill>
                  <a:schemeClr val="lt1"/>
                </a:solidFill>
              </a:rPr>
              <a:t>andom </a:t>
            </a:r>
            <a:r>
              <a:rPr lang="en-US" sz="1200" dirty="0">
                <a:solidFill>
                  <a:schemeClr val="lt1"/>
                </a:solidFill>
              </a:rPr>
              <a:t>f</a:t>
            </a:r>
            <a:r>
              <a:rPr lang="id-ID" sz="1200" dirty="0">
                <a:solidFill>
                  <a:schemeClr val="lt1"/>
                </a:solidFill>
              </a:rPr>
              <a:t>orest didapatkan hasil bahwa metode terbaik terdapat pada metode </a:t>
            </a:r>
            <a:r>
              <a:rPr lang="en-US" sz="1200" dirty="0">
                <a:solidFill>
                  <a:schemeClr val="lt1"/>
                </a:solidFill>
              </a:rPr>
              <a:t>r</a:t>
            </a:r>
            <a:r>
              <a:rPr lang="id-ID" sz="1200" dirty="0">
                <a:solidFill>
                  <a:schemeClr val="lt1"/>
                </a:solidFill>
              </a:rPr>
              <a:t>andom </a:t>
            </a:r>
            <a:r>
              <a:rPr lang="en-US" sz="1200" dirty="0">
                <a:solidFill>
                  <a:schemeClr val="lt1"/>
                </a:solidFill>
              </a:rPr>
              <a:t>f</a:t>
            </a:r>
            <a:r>
              <a:rPr lang="id-ID" sz="1200" dirty="0">
                <a:solidFill>
                  <a:schemeClr val="lt1"/>
                </a:solidFill>
              </a:rPr>
              <a:t>orest.</a:t>
            </a:r>
            <a:endParaRPr lang="en-US" sz="1200" dirty="0">
              <a:solidFill>
                <a:schemeClr val="lt1"/>
              </a:solidFill>
            </a:endParaRPr>
          </a:p>
          <a:p>
            <a:pPr marL="177800" indent="-177800" algn="just">
              <a:lnSpc>
                <a:spcPct val="150000"/>
              </a:lnSpc>
              <a:spcAft>
                <a:spcPts val="1600"/>
              </a:spcAft>
              <a:buFontTx/>
              <a:buChar char="-"/>
            </a:pPr>
            <a:r>
              <a:rPr lang="id-ID" sz="1200" dirty="0">
                <a:solidFill>
                  <a:schemeClr val="lt1"/>
                </a:solidFill>
              </a:rPr>
              <a:t>Dengan nilai recall sebesar 93% dan nilai AUC sebesar 0.9695. Untuk meningkatkan performa model yang lebih baik, teknik boosting atau stacking dapat digunakan pada eksplorasi selanjutnya.</a:t>
            </a:r>
            <a:endParaRPr lang="en-ID" sz="1200" dirty="0">
              <a:solidFill>
                <a:schemeClr val="lt1"/>
              </a:solidFill>
            </a:endParaRPr>
          </a:p>
          <a:p>
            <a:pPr marL="0" indent="0">
              <a:lnSpc>
                <a:spcPct val="150000"/>
              </a:lnSpc>
              <a:spcAft>
                <a:spcPts val="1600"/>
              </a:spcAft>
              <a:buNone/>
            </a:pPr>
            <a:endParaRPr lang="en-ID" sz="1200"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5701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9"/>
          <p:cNvSpPr txBox="1">
            <a:spLocks noGrp="1"/>
          </p:cNvSpPr>
          <p:nvPr>
            <p:ph type="ctrTitle"/>
          </p:nvPr>
        </p:nvSpPr>
        <p:spPr>
          <a:xfrm>
            <a:off x="1177965" y="222587"/>
            <a:ext cx="6597000" cy="98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Reference</a:t>
            </a:r>
            <a:endParaRPr sz="2400" dirty="0"/>
          </a:p>
        </p:txBody>
      </p:sp>
      <p:sp>
        <p:nvSpPr>
          <p:cNvPr id="274" name="Google Shape;274;p49"/>
          <p:cNvSpPr txBox="1">
            <a:spLocks noGrp="1"/>
          </p:cNvSpPr>
          <p:nvPr>
            <p:ph type="subTitle" idx="1"/>
          </p:nvPr>
        </p:nvSpPr>
        <p:spPr>
          <a:xfrm>
            <a:off x="614149" y="1162469"/>
            <a:ext cx="8011236" cy="375844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id-ID" sz="10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S. KhakAbi, M. R. Gholamian, and M. Namvar, “Data Mining Applications in Customer Churn Management,” 2010 International Conference on Intelligent Systems, Modelling and Simulation, pp. 220–225, Jan. 2010</a:t>
            </a:r>
            <a:endParaRPr lang="en-ID" sz="1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id-ID" sz="10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Masarifoglu, M., &amp; Buyuklu, A. H. (2019). Applying Survival Analysis to 71 Telecom Churn Data. American Journal of Theoretical and Applied Statistics, 8(6), 261–275.  </a:t>
            </a:r>
            <a:endParaRPr lang="en-ID" sz="1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id-ID" sz="10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Cici Olivia, Indwiarti, Sibaroni Yulian (2015). Analisis Prediksi Churn Menggunakan Metode Logistic Regression dan Algoritma Decision Tree.Jurnal e-Proceeding of Engineering, Volume 2, Nomor 2.</a:t>
            </a:r>
            <a:endParaRPr lang="en-ID" sz="1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id-ID" sz="10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Adhelia Nurfira Rachmi, (2020). Implementasi Metode Random Forest Dan Xgboost Pada Klasifikasi Customer Churn. </a:t>
            </a:r>
            <a:endParaRPr lang="en-ID" sz="1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id-ID" sz="10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Dhea Laksnu Prianto, IIn Ernawati, Nurul Chamidah, (2022). Implementasi Churn Prediction Di Industri Telekomunikasi Dengan Metode Logistic Regression Dan Correlation-Based Feature Selection. Seminar Nasional Informatika, Sistem Informasi dan Keamanan Siber (SEINASI-KESI). Jakarta-Indonesia, Januari 2022.</a:t>
            </a:r>
            <a:endParaRPr lang="en-ID" sz="1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id-ID" sz="10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Amanda Velia, R. S. Theodorus, N. S. Sandi, A. P. Anindya, Fajar Indrayatna. (2022). Klasifikasi Customer Churn Pada Perusahaan Telekomunikasi Menggunakan Support Vector Machine. Seminar Nasional Statistika Aktuaria I (2022)</a:t>
            </a:r>
            <a:endParaRPr lang="en-ID" sz="1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275" name="Google Shape;275;p49"/>
          <p:cNvCxnSpPr/>
          <p:nvPr/>
        </p:nvCxnSpPr>
        <p:spPr>
          <a:xfrm>
            <a:off x="3094965" y="955377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9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BACKGROUND</a:t>
            </a:r>
            <a:endParaRPr dirty="0"/>
          </a:p>
        </p:txBody>
      </p:sp>
      <p:sp>
        <p:nvSpPr>
          <p:cNvPr id="171" name="Google Shape;171;p39"/>
          <p:cNvSpPr txBox="1">
            <a:spLocks noGrp="1"/>
          </p:cNvSpPr>
          <p:nvPr>
            <p:ph type="body" idx="1"/>
          </p:nvPr>
        </p:nvSpPr>
        <p:spPr>
          <a:xfrm>
            <a:off x="808846" y="1689578"/>
            <a:ext cx="7172100" cy="17155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39750" lvl="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50"/>
              <a:buChar char="●"/>
            </a:pPr>
            <a:r>
              <a:rPr lang="id-ID" sz="1600" noProof="1"/>
              <a:t>Banyaknya persaingan antar perusahaan</a:t>
            </a:r>
            <a:r>
              <a:rPr lang="en-US" sz="1600" dirty="0"/>
              <a:t>.</a:t>
            </a:r>
          </a:p>
          <a:p>
            <a:pPr marL="539750" lvl="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50"/>
              <a:buChar char="●"/>
              <a:tabLst>
                <a:tab pos="804863" algn="l"/>
              </a:tabLst>
            </a:pPr>
            <a:r>
              <a:rPr lang="id-ID" sz="1600" noProof="1"/>
              <a:t>Perlu adanya inovasi dan strategi khusus agar tidak kalah bersaing</a:t>
            </a:r>
            <a:r>
              <a:rPr lang="en-US" sz="1600" dirty="0"/>
              <a:t>. </a:t>
            </a:r>
          </a:p>
          <a:p>
            <a:pPr marL="539750" lvl="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50"/>
              <a:buChar char="●"/>
            </a:pPr>
            <a:r>
              <a:rPr lang="id-ID" sz="1600" noProof="1"/>
              <a:t>Faktor</a:t>
            </a:r>
            <a:r>
              <a:rPr lang="en-US" sz="1600" noProof="1"/>
              <a:t>-faktor</a:t>
            </a:r>
            <a:r>
              <a:rPr lang="id-ID" sz="1600" noProof="1"/>
              <a:t> yang meningkatkan penjualan produk</a:t>
            </a:r>
            <a:r>
              <a:rPr lang="en-US" sz="1600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lang="en-US" sz="1600" dirty="0"/>
          </a:p>
        </p:txBody>
      </p:sp>
      <p:cxnSp>
        <p:nvCxnSpPr>
          <p:cNvPr id="172" name="Google Shape;172;p39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RELATED WORK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215" name="Google Shape;215;p44"/>
          <p:cNvSpPr txBox="1">
            <a:spLocks noGrp="1"/>
          </p:cNvSpPr>
          <p:nvPr>
            <p:ph type="body" idx="1"/>
          </p:nvPr>
        </p:nvSpPr>
        <p:spPr>
          <a:xfrm>
            <a:off x="938500" y="1495501"/>
            <a:ext cx="5680665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61950" lvl="0" indent="-36195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1.    </a:t>
            </a:r>
            <a:r>
              <a:rPr lang="en" dirty="0">
                <a:solidFill>
                  <a:schemeClr val="bg1"/>
                </a:solidFill>
              </a:rPr>
              <a:t>“</a:t>
            </a:r>
            <a:r>
              <a:rPr lang="en-ID" dirty="0" err="1"/>
              <a:t>Analisis</a:t>
            </a:r>
            <a:r>
              <a:rPr lang="en" dirty="0"/>
              <a:t> Prediksi </a:t>
            </a:r>
            <a:r>
              <a:rPr lang="en-ID" dirty="0"/>
              <a:t>Churn </a:t>
            </a:r>
            <a:r>
              <a:rPr lang="en-ID" dirty="0" err="1"/>
              <a:t>Menggunakan</a:t>
            </a:r>
            <a:r>
              <a:rPr lang="en-ID" dirty="0"/>
              <a:t> </a:t>
            </a:r>
            <a:r>
              <a:rPr lang="en-ID" dirty="0" err="1"/>
              <a:t>Metode</a:t>
            </a:r>
            <a:r>
              <a:rPr lang="en-ID" dirty="0"/>
              <a:t> Logistic Regression dan  </a:t>
            </a:r>
            <a:r>
              <a:rPr lang="en-ID" dirty="0" err="1"/>
              <a:t>Algoritma</a:t>
            </a:r>
            <a:r>
              <a:rPr lang="en-ID" dirty="0"/>
              <a:t> Decision Tree” </a:t>
            </a:r>
            <a:r>
              <a:rPr lang="en-ID" sz="1100" dirty="0"/>
              <a:t>Olivia et al. (2015)</a:t>
            </a:r>
            <a:r>
              <a:rPr lang="it-IT" sz="1100" dirty="0"/>
              <a:t>.</a:t>
            </a:r>
          </a:p>
          <a:p>
            <a:pPr marL="266700" lvl="0" indent="-26670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 sz="1100" dirty="0"/>
          </a:p>
          <a:p>
            <a:pPr marL="361950" indent="-361950">
              <a:buNone/>
            </a:pPr>
            <a:r>
              <a:rPr lang="en" dirty="0">
                <a:solidFill>
                  <a:schemeClr val="accent1"/>
                </a:solidFill>
              </a:rPr>
              <a:t>2.   </a:t>
            </a:r>
            <a:r>
              <a:rPr lang="en-ID" dirty="0">
                <a:solidFill>
                  <a:schemeClr val="bg1"/>
                </a:solidFill>
              </a:rPr>
              <a:t>“</a:t>
            </a:r>
            <a:r>
              <a:rPr lang="en-ID" dirty="0" err="1"/>
              <a:t>Implementasi</a:t>
            </a:r>
            <a:r>
              <a:rPr lang="en-ID" dirty="0"/>
              <a:t> Churn Prediction Di </a:t>
            </a:r>
            <a:r>
              <a:rPr lang="en-ID" dirty="0" err="1"/>
              <a:t>Industri</a:t>
            </a:r>
            <a:r>
              <a:rPr lang="en-ID" dirty="0"/>
              <a:t> Telekomunikasi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Metode</a:t>
            </a:r>
            <a:r>
              <a:rPr lang="en-ID" dirty="0"/>
              <a:t> Logistic Regression dan Correlation-Based Feature Selection”</a:t>
            </a:r>
          </a:p>
          <a:p>
            <a:pPr marL="0" indent="0">
              <a:buNone/>
            </a:pPr>
            <a:r>
              <a:rPr lang="en-ID" sz="1100" dirty="0"/>
              <a:t>          </a:t>
            </a:r>
            <a:r>
              <a:rPr lang="en-ID" sz="1100" dirty="0" err="1"/>
              <a:t>Dhea</a:t>
            </a:r>
            <a:r>
              <a:rPr lang="en-ID" sz="1100" dirty="0"/>
              <a:t>. (2022).</a:t>
            </a:r>
          </a:p>
          <a:p>
            <a:pPr marL="266700" indent="-266700">
              <a:buNone/>
            </a:pPr>
            <a:endParaRPr lang="en-ID" dirty="0"/>
          </a:p>
          <a:p>
            <a:pPr marL="361950" indent="-361950">
              <a:buNone/>
            </a:pPr>
            <a:r>
              <a:rPr lang="en-ID" dirty="0">
                <a:solidFill>
                  <a:schemeClr val="accent1"/>
                </a:solidFill>
              </a:rPr>
              <a:t>3.    </a:t>
            </a:r>
            <a:r>
              <a:rPr lang="en-ID" dirty="0">
                <a:solidFill>
                  <a:schemeClr val="bg1"/>
                </a:solidFill>
              </a:rPr>
              <a:t>“</a:t>
            </a:r>
            <a:r>
              <a:rPr lang="en-ID" dirty="0" err="1"/>
              <a:t>Klasifikasi</a:t>
            </a:r>
            <a:r>
              <a:rPr lang="en-ID" dirty="0"/>
              <a:t> Customer Churn Pada Perusahaan Telekomunikasi   </a:t>
            </a:r>
            <a:r>
              <a:rPr lang="en-ID" dirty="0" err="1"/>
              <a:t>Menggunakan</a:t>
            </a:r>
            <a:r>
              <a:rPr lang="en-ID" dirty="0"/>
              <a:t> Support Vector Machine” </a:t>
            </a:r>
            <a:r>
              <a:rPr lang="en-ID" sz="1100" dirty="0"/>
              <a:t>Velia. (2022).</a:t>
            </a:r>
            <a:endParaRPr lang="en-ID" dirty="0"/>
          </a:p>
          <a:p>
            <a:pPr marL="266700" lvl="0" indent="-26670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216" name="Google Shape;216;p44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5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DATASET &amp; FEATURES</a:t>
            </a:r>
            <a:endParaRPr dirty="0"/>
          </a:p>
        </p:txBody>
      </p:sp>
      <p:cxnSp>
        <p:nvCxnSpPr>
          <p:cNvPr id="222" name="Google Shape;222;p45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23" name="Google Shape;223;p45"/>
          <p:cNvSpPr txBox="1">
            <a:spLocks noGrp="1"/>
          </p:cNvSpPr>
          <p:nvPr>
            <p:ph type="title"/>
          </p:nvPr>
        </p:nvSpPr>
        <p:spPr>
          <a:xfrm>
            <a:off x="5283622" y="2174694"/>
            <a:ext cx="2390100" cy="174920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36.992 </a:t>
            </a:r>
            <a:r>
              <a:rPr lang="en" sz="2400" dirty="0">
                <a:latin typeface="Montserrat Light" pitchFamily="2" charset="0"/>
              </a:rPr>
              <a:t>record</a:t>
            </a:r>
            <a:br>
              <a:rPr lang="en" sz="2400" dirty="0">
                <a:latin typeface="Montserrat Light" pitchFamily="2" charset="0"/>
              </a:rPr>
            </a:br>
            <a:br>
              <a:rPr lang="en" sz="2400" dirty="0"/>
            </a:br>
            <a:r>
              <a:rPr lang="en" sz="2400" dirty="0">
                <a:latin typeface="Montserrat Light" pitchFamily="2" charset="0"/>
              </a:rPr>
              <a:t>dan</a:t>
            </a:r>
            <a:br>
              <a:rPr lang="en" sz="2400" dirty="0">
                <a:latin typeface="Montserrat Light" pitchFamily="2" charset="0"/>
              </a:rPr>
            </a:br>
            <a:br>
              <a:rPr lang="en" sz="2400" dirty="0"/>
            </a:br>
            <a:r>
              <a:rPr lang="en" sz="2400" dirty="0"/>
              <a:t>23 </a:t>
            </a:r>
            <a:r>
              <a:rPr lang="en" sz="2400" dirty="0">
                <a:latin typeface="Montserrat Light" pitchFamily="2" charset="0"/>
              </a:rPr>
              <a:t>variabel</a:t>
            </a:r>
            <a:endParaRPr sz="2400" dirty="0">
              <a:latin typeface="Montserrat Light" pitchFamily="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5AE7EF4-C648-CADE-6496-AE5D98C93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910" y="1567553"/>
            <a:ext cx="3257736" cy="3140614"/>
          </a:xfrm>
          <a:prstGeom prst="rect">
            <a:avLst/>
          </a:prstGeom>
        </p:spPr>
      </p:pic>
      <p:cxnSp>
        <p:nvCxnSpPr>
          <p:cNvPr id="10" name="Google Shape;209;p43">
            <a:extLst>
              <a:ext uri="{FF2B5EF4-FFF2-40B4-BE49-F238E27FC236}">
                <a16:creationId xmlns:a16="http://schemas.microsoft.com/office/drawing/2014/main" id="{7DE9B54B-69DA-523B-1915-CBC3CB05BA28}"/>
              </a:ext>
            </a:extLst>
          </p:cNvPr>
          <p:cNvCxnSpPr>
            <a:cxnSpLocks/>
          </p:cNvCxnSpPr>
          <p:nvPr/>
        </p:nvCxnSpPr>
        <p:spPr>
          <a:xfrm>
            <a:off x="4865743" y="1891861"/>
            <a:ext cx="0" cy="2314875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3"/>
          <p:cNvSpPr txBox="1">
            <a:spLocks noGrp="1"/>
          </p:cNvSpPr>
          <p:nvPr>
            <p:ph type="title"/>
          </p:nvPr>
        </p:nvSpPr>
        <p:spPr>
          <a:xfrm>
            <a:off x="234565" y="2272350"/>
            <a:ext cx="306870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Data Definition</a:t>
            </a:r>
            <a:endParaRPr sz="32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B834946-01CF-453D-9E60-D53282347E8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33" b="8691"/>
          <a:stretch/>
        </p:blipFill>
        <p:spPr bwMode="auto">
          <a:xfrm>
            <a:off x="973362" y="2871150"/>
            <a:ext cx="7057934" cy="202033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6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SPLIT DATA</a:t>
            </a:r>
            <a:endParaRPr dirty="0"/>
          </a:p>
        </p:txBody>
      </p:sp>
      <p:cxnSp>
        <p:nvCxnSpPr>
          <p:cNvPr id="234" name="Google Shape;234;p46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grpSp>
        <p:nvGrpSpPr>
          <p:cNvPr id="252" name="Google Shape;252;p46"/>
          <p:cNvGrpSpPr/>
          <p:nvPr/>
        </p:nvGrpSpPr>
        <p:grpSpPr>
          <a:xfrm>
            <a:off x="1860614" y="2015956"/>
            <a:ext cx="442673" cy="426992"/>
            <a:chOff x="1284212" y="1963766"/>
            <a:chExt cx="379489" cy="366046"/>
          </a:xfrm>
        </p:grpSpPr>
        <p:sp>
          <p:nvSpPr>
            <p:cNvPr id="253" name="Google Shape;253;p46"/>
            <p:cNvSpPr/>
            <p:nvPr/>
          </p:nvSpPr>
          <p:spPr>
            <a:xfrm>
              <a:off x="1436861" y="2112975"/>
              <a:ext cx="69444" cy="68902"/>
            </a:xfrm>
            <a:custGeom>
              <a:avLst/>
              <a:gdLst/>
              <a:ahLst/>
              <a:cxnLst/>
              <a:rect l="l" t="t" r="r" b="b"/>
              <a:pathLst>
                <a:path w="2180" h="2163" extrusionOk="0">
                  <a:moveTo>
                    <a:pt x="1086" y="1"/>
                  </a:moveTo>
                  <a:cubicBezTo>
                    <a:pt x="526" y="1"/>
                    <a:pt x="0" y="443"/>
                    <a:pt x="0" y="1079"/>
                  </a:cubicBezTo>
                  <a:cubicBezTo>
                    <a:pt x="0" y="1675"/>
                    <a:pt x="501" y="2163"/>
                    <a:pt x="1096" y="2163"/>
                  </a:cubicBezTo>
                  <a:cubicBezTo>
                    <a:pt x="1703" y="2163"/>
                    <a:pt x="2179" y="1675"/>
                    <a:pt x="2179" y="1079"/>
                  </a:cubicBezTo>
                  <a:cubicBezTo>
                    <a:pt x="2144" y="1020"/>
                    <a:pt x="2144" y="960"/>
                    <a:pt x="2132" y="889"/>
                  </a:cubicBezTo>
                  <a:cubicBezTo>
                    <a:pt x="2121" y="802"/>
                    <a:pt x="2040" y="744"/>
                    <a:pt x="1963" y="744"/>
                  </a:cubicBezTo>
                  <a:cubicBezTo>
                    <a:pt x="1955" y="744"/>
                    <a:pt x="1948" y="745"/>
                    <a:pt x="1941" y="746"/>
                  </a:cubicBezTo>
                  <a:cubicBezTo>
                    <a:pt x="1846" y="770"/>
                    <a:pt x="1786" y="853"/>
                    <a:pt x="1810" y="948"/>
                  </a:cubicBezTo>
                  <a:cubicBezTo>
                    <a:pt x="1883" y="1428"/>
                    <a:pt x="1488" y="1811"/>
                    <a:pt x="1059" y="1811"/>
                  </a:cubicBezTo>
                  <a:cubicBezTo>
                    <a:pt x="923" y="1811"/>
                    <a:pt x="784" y="1772"/>
                    <a:pt x="655" y="1687"/>
                  </a:cubicBezTo>
                  <a:cubicBezTo>
                    <a:pt x="48" y="1282"/>
                    <a:pt x="346" y="329"/>
                    <a:pt x="1072" y="329"/>
                  </a:cubicBezTo>
                  <a:cubicBezTo>
                    <a:pt x="1239" y="329"/>
                    <a:pt x="1405" y="389"/>
                    <a:pt x="1536" y="496"/>
                  </a:cubicBezTo>
                  <a:cubicBezTo>
                    <a:pt x="1567" y="522"/>
                    <a:pt x="1605" y="534"/>
                    <a:pt x="1642" y="534"/>
                  </a:cubicBezTo>
                  <a:cubicBezTo>
                    <a:pt x="1692" y="534"/>
                    <a:pt x="1741" y="513"/>
                    <a:pt x="1774" y="472"/>
                  </a:cubicBezTo>
                  <a:cubicBezTo>
                    <a:pt x="1834" y="389"/>
                    <a:pt x="1822" y="294"/>
                    <a:pt x="1751" y="234"/>
                  </a:cubicBezTo>
                  <a:cubicBezTo>
                    <a:pt x="1545" y="73"/>
                    <a:pt x="1313" y="1"/>
                    <a:pt x="108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46"/>
            <p:cNvSpPr/>
            <p:nvPr/>
          </p:nvSpPr>
          <p:spPr>
            <a:xfrm>
              <a:off x="1284212" y="1963766"/>
              <a:ext cx="379489" cy="366046"/>
            </a:xfrm>
            <a:custGeom>
              <a:avLst/>
              <a:gdLst/>
              <a:ahLst/>
              <a:cxnLst/>
              <a:rect l="l" t="t" r="r" b="b"/>
              <a:pathLst>
                <a:path w="11913" h="11491" extrusionOk="0">
                  <a:moveTo>
                    <a:pt x="1031" y="2185"/>
                  </a:moveTo>
                  <a:cubicBezTo>
                    <a:pt x="1151" y="2185"/>
                    <a:pt x="1275" y="2224"/>
                    <a:pt x="1387" y="2311"/>
                  </a:cubicBezTo>
                  <a:cubicBezTo>
                    <a:pt x="1625" y="2489"/>
                    <a:pt x="1673" y="2834"/>
                    <a:pt x="1506" y="3084"/>
                  </a:cubicBezTo>
                  <a:cubicBezTo>
                    <a:pt x="1389" y="3256"/>
                    <a:pt x="1207" y="3337"/>
                    <a:pt x="1026" y="3337"/>
                  </a:cubicBezTo>
                  <a:cubicBezTo>
                    <a:pt x="767" y="3337"/>
                    <a:pt x="510" y="3171"/>
                    <a:pt x="447" y="2870"/>
                  </a:cubicBezTo>
                  <a:cubicBezTo>
                    <a:pt x="376" y="2492"/>
                    <a:pt x="689" y="2185"/>
                    <a:pt x="1031" y="2185"/>
                  </a:cubicBezTo>
                  <a:close/>
                  <a:moveTo>
                    <a:pt x="4269" y="3025"/>
                  </a:moveTo>
                  <a:cubicBezTo>
                    <a:pt x="4364" y="3073"/>
                    <a:pt x="5435" y="3680"/>
                    <a:pt x="5519" y="3739"/>
                  </a:cubicBezTo>
                  <a:lnTo>
                    <a:pt x="4269" y="4454"/>
                  </a:lnTo>
                  <a:lnTo>
                    <a:pt x="4269" y="3025"/>
                  </a:lnTo>
                  <a:close/>
                  <a:moveTo>
                    <a:pt x="7448" y="3025"/>
                  </a:moveTo>
                  <a:lnTo>
                    <a:pt x="7448" y="4454"/>
                  </a:lnTo>
                  <a:lnTo>
                    <a:pt x="6197" y="3739"/>
                  </a:lnTo>
                  <a:lnTo>
                    <a:pt x="7448" y="3025"/>
                  </a:lnTo>
                  <a:close/>
                  <a:moveTo>
                    <a:pt x="2550" y="2268"/>
                  </a:moveTo>
                  <a:cubicBezTo>
                    <a:pt x="2817" y="2268"/>
                    <a:pt x="3085" y="2336"/>
                    <a:pt x="3328" y="2477"/>
                  </a:cubicBezTo>
                  <a:cubicBezTo>
                    <a:pt x="3697" y="2692"/>
                    <a:pt x="3566" y="2608"/>
                    <a:pt x="3935" y="2811"/>
                  </a:cubicBezTo>
                  <a:lnTo>
                    <a:pt x="3935" y="4644"/>
                  </a:lnTo>
                  <a:lnTo>
                    <a:pt x="2328" y="5573"/>
                  </a:lnTo>
                  <a:lnTo>
                    <a:pt x="1744" y="5240"/>
                  </a:lnTo>
                  <a:cubicBezTo>
                    <a:pt x="1375" y="5037"/>
                    <a:pt x="1125" y="4692"/>
                    <a:pt x="1006" y="4275"/>
                  </a:cubicBezTo>
                  <a:cubicBezTo>
                    <a:pt x="947" y="4085"/>
                    <a:pt x="923" y="3870"/>
                    <a:pt x="959" y="3680"/>
                  </a:cubicBezTo>
                  <a:lnTo>
                    <a:pt x="959" y="3680"/>
                  </a:lnTo>
                  <a:cubicBezTo>
                    <a:pt x="981" y="3681"/>
                    <a:pt x="1003" y="3682"/>
                    <a:pt x="1025" y="3682"/>
                  </a:cubicBezTo>
                  <a:cubicBezTo>
                    <a:pt x="1659" y="3682"/>
                    <a:pt x="2129" y="3028"/>
                    <a:pt x="1875" y="2418"/>
                  </a:cubicBezTo>
                  <a:cubicBezTo>
                    <a:pt x="2090" y="2319"/>
                    <a:pt x="2320" y="2268"/>
                    <a:pt x="2550" y="2268"/>
                  </a:cubicBezTo>
                  <a:close/>
                  <a:moveTo>
                    <a:pt x="9186" y="2275"/>
                  </a:moveTo>
                  <a:cubicBezTo>
                    <a:pt x="10067" y="2275"/>
                    <a:pt x="10781" y="2977"/>
                    <a:pt x="10781" y="3858"/>
                  </a:cubicBezTo>
                  <a:cubicBezTo>
                    <a:pt x="10781" y="4418"/>
                    <a:pt x="10460" y="4954"/>
                    <a:pt x="9972" y="5240"/>
                  </a:cubicBezTo>
                  <a:lnTo>
                    <a:pt x="9400" y="5573"/>
                  </a:lnTo>
                  <a:cubicBezTo>
                    <a:pt x="9186" y="5454"/>
                    <a:pt x="7983" y="4751"/>
                    <a:pt x="7793" y="4644"/>
                  </a:cubicBezTo>
                  <a:lnTo>
                    <a:pt x="7793" y="2834"/>
                  </a:lnTo>
                  <a:cubicBezTo>
                    <a:pt x="8245" y="2596"/>
                    <a:pt x="8567" y="2275"/>
                    <a:pt x="9186" y="2275"/>
                  </a:cubicBezTo>
                  <a:close/>
                  <a:moveTo>
                    <a:pt x="3935" y="5013"/>
                  </a:moveTo>
                  <a:lnTo>
                    <a:pt x="3935" y="6478"/>
                  </a:lnTo>
                  <a:lnTo>
                    <a:pt x="2673" y="5751"/>
                  </a:lnTo>
                  <a:lnTo>
                    <a:pt x="3935" y="5013"/>
                  </a:lnTo>
                  <a:close/>
                  <a:moveTo>
                    <a:pt x="7793" y="5037"/>
                  </a:moveTo>
                  <a:cubicBezTo>
                    <a:pt x="7948" y="5120"/>
                    <a:pt x="8900" y="5668"/>
                    <a:pt x="9055" y="5763"/>
                  </a:cubicBezTo>
                  <a:lnTo>
                    <a:pt x="7793" y="6490"/>
                  </a:lnTo>
                  <a:lnTo>
                    <a:pt x="7793" y="5037"/>
                  </a:lnTo>
                  <a:close/>
                  <a:moveTo>
                    <a:pt x="5852" y="3918"/>
                  </a:moveTo>
                  <a:lnTo>
                    <a:pt x="7448" y="4823"/>
                  </a:lnTo>
                  <a:lnTo>
                    <a:pt x="7448" y="6668"/>
                  </a:lnTo>
                  <a:lnTo>
                    <a:pt x="5852" y="7573"/>
                  </a:lnTo>
                  <a:lnTo>
                    <a:pt x="4257" y="6668"/>
                  </a:lnTo>
                  <a:lnTo>
                    <a:pt x="4257" y="4823"/>
                  </a:lnTo>
                  <a:lnTo>
                    <a:pt x="5852" y="3918"/>
                  </a:lnTo>
                  <a:close/>
                  <a:moveTo>
                    <a:pt x="7448" y="7061"/>
                  </a:moveTo>
                  <a:lnTo>
                    <a:pt x="7448" y="8490"/>
                  </a:lnTo>
                  <a:cubicBezTo>
                    <a:pt x="7352" y="8442"/>
                    <a:pt x="6281" y="7835"/>
                    <a:pt x="6197" y="7776"/>
                  </a:cubicBezTo>
                  <a:lnTo>
                    <a:pt x="7448" y="7061"/>
                  </a:lnTo>
                  <a:close/>
                  <a:moveTo>
                    <a:pt x="4269" y="7073"/>
                  </a:moveTo>
                  <a:lnTo>
                    <a:pt x="5519" y="7787"/>
                  </a:lnTo>
                  <a:lnTo>
                    <a:pt x="4269" y="8502"/>
                  </a:lnTo>
                  <a:lnTo>
                    <a:pt x="4269" y="7073"/>
                  </a:lnTo>
                  <a:close/>
                  <a:moveTo>
                    <a:pt x="9376" y="5954"/>
                  </a:moveTo>
                  <a:lnTo>
                    <a:pt x="9960" y="6287"/>
                  </a:lnTo>
                  <a:cubicBezTo>
                    <a:pt x="10329" y="6490"/>
                    <a:pt x="10579" y="6835"/>
                    <a:pt x="10710" y="7252"/>
                  </a:cubicBezTo>
                  <a:cubicBezTo>
                    <a:pt x="10746" y="7430"/>
                    <a:pt x="10757" y="7609"/>
                    <a:pt x="10757" y="7787"/>
                  </a:cubicBezTo>
                  <a:cubicBezTo>
                    <a:pt x="10736" y="7786"/>
                    <a:pt x="10714" y="7785"/>
                    <a:pt x="10693" y="7785"/>
                  </a:cubicBezTo>
                  <a:cubicBezTo>
                    <a:pt x="10049" y="7785"/>
                    <a:pt x="9612" y="8474"/>
                    <a:pt x="9888" y="9085"/>
                  </a:cubicBezTo>
                  <a:cubicBezTo>
                    <a:pt x="9662" y="9190"/>
                    <a:pt x="9412" y="9249"/>
                    <a:pt x="9161" y="9249"/>
                  </a:cubicBezTo>
                  <a:cubicBezTo>
                    <a:pt x="8898" y="9249"/>
                    <a:pt x="8632" y="9184"/>
                    <a:pt x="8388" y="9038"/>
                  </a:cubicBezTo>
                  <a:cubicBezTo>
                    <a:pt x="8007" y="8811"/>
                    <a:pt x="8138" y="8907"/>
                    <a:pt x="7769" y="8692"/>
                  </a:cubicBezTo>
                  <a:lnTo>
                    <a:pt x="7769" y="6883"/>
                  </a:lnTo>
                  <a:lnTo>
                    <a:pt x="9376" y="5954"/>
                  </a:lnTo>
                  <a:close/>
                  <a:moveTo>
                    <a:pt x="10731" y="8111"/>
                  </a:moveTo>
                  <a:cubicBezTo>
                    <a:pt x="10841" y="8111"/>
                    <a:pt x="10950" y="8142"/>
                    <a:pt x="11043" y="8204"/>
                  </a:cubicBezTo>
                  <a:cubicBezTo>
                    <a:pt x="11484" y="8502"/>
                    <a:pt x="11329" y="9157"/>
                    <a:pt x="10841" y="9264"/>
                  </a:cubicBezTo>
                  <a:cubicBezTo>
                    <a:pt x="10802" y="9271"/>
                    <a:pt x="10764" y="9275"/>
                    <a:pt x="10726" y="9275"/>
                  </a:cubicBezTo>
                  <a:cubicBezTo>
                    <a:pt x="10276" y="9275"/>
                    <a:pt x="9982" y="8767"/>
                    <a:pt x="10246" y="8371"/>
                  </a:cubicBezTo>
                  <a:cubicBezTo>
                    <a:pt x="10358" y="8199"/>
                    <a:pt x="10545" y="8111"/>
                    <a:pt x="10731" y="8111"/>
                  </a:cubicBezTo>
                  <a:close/>
                  <a:moveTo>
                    <a:pt x="5852" y="7978"/>
                  </a:moveTo>
                  <a:cubicBezTo>
                    <a:pt x="6043" y="8097"/>
                    <a:pt x="7233" y="8764"/>
                    <a:pt x="7448" y="8883"/>
                  </a:cubicBezTo>
                  <a:lnTo>
                    <a:pt x="7448" y="9585"/>
                  </a:lnTo>
                  <a:cubicBezTo>
                    <a:pt x="7448" y="10466"/>
                    <a:pt x="6733" y="11181"/>
                    <a:pt x="5852" y="11181"/>
                  </a:cubicBezTo>
                  <a:cubicBezTo>
                    <a:pt x="4971" y="11181"/>
                    <a:pt x="4257" y="10466"/>
                    <a:pt x="4257" y="9585"/>
                  </a:cubicBezTo>
                  <a:lnTo>
                    <a:pt x="4257" y="8883"/>
                  </a:lnTo>
                  <a:lnTo>
                    <a:pt x="5852" y="7978"/>
                  </a:lnTo>
                  <a:close/>
                  <a:moveTo>
                    <a:pt x="5852" y="1"/>
                  </a:moveTo>
                  <a:cubicBezTo>
                    <a:pt x="4792" y="1"/>
                    <a:pt x="3935" y="870"/>
                    <a:pt x="3935" y="1918"/>
                  </a:cubicBezTo>
                  <a:lnTo>
                    <a:pt x="3935" y="2430"/>
                  </a:lnTo>
                  <a:cubicBezTo>
                    <a:pt x="3649" y="2263"/>
                    <a:pt x="3757" y="2322"/>
                    <a:pt x="3483" y="2180"/>
                  </a:cubicBezTo>
                  <a:cubicBezTo>
                    <a:pt x="3183" y="2005"/>
                    <a:pt x="2854" y="1922"/>
                    <a:pt x="2529" y="1922"/>
                  </a:cubicBezTo>
                  <a:cubicBezTo>
                    <a:pt x="2235" y="1922"/>
                    <a:pt x="1945" y="1990"/>
                    <a:pt x="1685" y="2120"/>
                  </a:cubicBezTo>
                  <a:cubicBezTo>
                    <a:pt x="1491" y="1915"/>
                    <a:pt x="1256" y="1827"/>
                    <a:pt x="1027" y="1827"/>
                  </a:cubicBezTo>
                  <a:cubicBezTo>
                    <a:pt x="497" y="1827"/>
                    <a:pt x="0" y="2303"/>
                    <a:pt x="125" y="2918"/>
                  </a:cubicBezTo>
                  <a:cubicBezTo>
                    <a:pt x="185" y="3215"/>
                    <a:pt x="375" y="3454"/>
                    <a:pt x="625" y="3573"/>
                  </a:cubicBezTo>
                  <a:cubicBezTo>
                    <a:pt x="530" y="4335"/>
                    <a:pt x="887" y="5109"/>
                    <a:pt x="1578" y="5501"/>
                  </a:cubicBezTo>
                  <a:cubicBezTo>
                    <a:pt x="1816" y="5644"/>
                    <a:pt x="1744" y="5597"/>
                    <a:pt x="1983" y="5728"/>
                  </a:cubicBezTo>
                  <a:lnTo>
                    <a:pt x="1578" y="5954"/>
                  </a:lnTo>
                  <a:cubicBezTo>
                    <a:pt x="982" y="6299"/>
                    <a:pt x="613" y="6942"/>
                    <a:pt x="613" y="7633"/>
                  </a:cubicBezTo>
                  <a:cubicBezTo>
                    <a:pt x="613" y="8633"/>
                    <a:pt x="1375" y="9466"/>
                    <a:pt x="2375" y="9538"/>
                  </a:cubicBezTo>
                  <a:lnTo>
                    <a:pt x="2387" y="9538"/>
                  </a:lnTo>
                  <a:cubicBezTo>
                    <a:pt x="2471" y="9538"/>
                    <a:pt x="2554" y="9478"/>
                    <a:pt x="2554" y="9395"/>
                  </a:cubicBezTo>
                  <a:cubicBezTo>
                    <a:pt x="2566" y="9300"/>
                    <a:pt x="2495" y="9216"/>
                    <a:pt x="2399" y="9216"/>
                  </a:cubicBezTo>
                  <a:cubicBezTo>
                    <a:pt x="1578" y="9145"/>
                    <a:pt x="959" y="8454"/>
                    <a:pt x="959" y="7633"/>
                  </a:cubicBezTo>
                  <a:cubicBezTo>
                    <a:pt x="959" y="7073"/>
                    <a:pt x="1268" y="6537"/>
                    <a:pt x="1756" y="6252"/>
                  </a:cubicBezTo>
                  <a:lnTo>
                    <a:pt x="2340" y="5918"/>
                  </a:lnTo>
                  <a:lnTo>
                    <a:pt x="3947" y="6847"/>
                  </a:lnTo>
                  <a:lnTo>
                    <a:pt x="3947" y="8657"/>
                  </a:lnTo>
                  <a:cubicBezTo>
                    <a:pt x="3411" y="8954"/>
                    <a:pt x="3280" y="9061"/>
                    <a:pt x="3030" y="9157"/>
                  </a:cubicBezTo>
                  <a:cubicBezTo>
                    <a:pt x="2935" y="9180"/>
                    <a:pt x="2887" y="9276"/>
                    <a:pt x="2911" y="9359"/>
                  </a:cubicBezTo>
                  <a:cubicBezTo>
                    <a:pt x="2932" y="9443"/>
                    <a:pt x="3008" y="9480"/>
                    <a:pt x="3082" y="9480"/>
                  </a:cubicBezTo>
                  <a:cubicBezTo>
                    <a:pt x="3093" y="9480"/>
                    <a:pt x="3103" y="9480"/>
                    <a:pt x="3114" y="9478"/>
                  </a:cubicBezTo>
                  <a:cubicBezTo>
                    <a:pt x="3423" y="9395"/>
                    <a:pt x="3578" y="9252"/>
                    <a:pt x="3947" y="9061"/>
                  </a:cubicBezTo>
                  <a:lnTo>
                    <a:pt x="3947" y="9573"/>
                  </a:lnTo>
                  <a:cubicBezTo>
                    <a:pt x="3947" y="10621"/>
                    <a:pt x="4816" y="11490"/>
                    <a:pt x="5864" y="11490"/>
                  </a:cubicBezTo>
                  <a:cubicBezTo>
                    <a:pt x="6924" y="11490"/>
                    <a:pt x="7793" y="10621"/>
                    <a:pt x="7793" y="9573"/>
                  </a:cubicBezTo>
                  <a:lnTo>
                    <a:pt x="7793" y="9085"/>
                  </a:lnTo>
                  <a:cubicBezTo>
                    <a:pt x="8269" y="9347"/>
                    <a:pt x="8591" y="9585"/>
                    <a:pt x="9186" y="9585"/>
                  </a:cubicBezTo>
                  <a:cubicBezTo>
                    <a:pt x="9495" y="9585"/>
                    <a:pt x="9829" y="9514"/>
                    <a:pt x="10115" y="9359"/>
                  </a:cubicBezTo>
                  <a:cubicBezTo>
                    <a:pt x="10277" y="9521"/>
                    <a:pt x="10500" y="9615"/>
                    <a:pt x="10736" y="9615"/>
                  </a:cubicBezTo>
                  <a:cubicBezTo>
                    <a:pt x="10794" y="9615"/>
                    <a:pt x="10853" y="9609"/>
                    <a:pt x="10912" y="9597"/>
                  </a:cubicBezTo>
                  <a:cubicBezTo>
                    <a:pt x="11781" y="9419"/>
                    <a:pt x="11912" y="8216"/>
                    <a:pt x="11091" y="7847"/>
                  </a:cubicBezTo>
                  <a:cubicBezTo>
                    <a:pt x="11162" y="7121"/>
                    <a:pt x="10805" y="6371"/>
                    <a:pt x="10138" y="5990"/>
                  </a:cubicBezTo>
                  <a:cubicBezTo>
                    <a:pt x="9900" y="5847"/>
                    <a:pt x="9972" y="5894"/>
                    <a:pt x="9734" y="5763"/>
                  </a:cubicBezTo>
                  <a:lnTo>
                    <a:pt x="10138" y="5537"/>
                  </a:lnTo>
                  <a:cubicBezTo>
                    <a:pt x="11067" y="5013"/>
                    <a:pt x="11377" y="3823"/>
                    <a:pt x="10853" y="2906"/>
                  </a:cubicBezTo>
                  <a:cubicBezTo>
                    <a:pt x="10507" y="2311"/>
                    <a:pt x="9876" y="1941"/>
                    <a:pt x="9174" y="1941"/>
                  </a:cubicBezTo>
                  <a:cubicBezTo>
                    <a:pt x="8471" y="1941"/>
                    <a:pt x="8067" y="2311"/>
                    <a:pt x="7769" y="2442"/>
                  </a:cubicBezTo>
                  <a:cubicBezTo>
                    <a:pt x="7757" y="2025"/>
                    <a:pt x="7805" y="1834"/>
                    <a:pt x="7733" y="1525"/>
                  </a:cubicBezTo>
                  <a:cubicBezTo>
                    <a:pt x="7711" y="1438"/>
                    <a:pt x="7640" y="1380"/>
                    <a:pt x="7546" y="1380"/>
                  </a:cubicBezTo>
                  <a:cubicBezTo>
                    <a:pt x="7537" y="1380"/>
                    <a:pt x="7528" y="1381"/>
                    <a:pt x="7519" y="1382"/>
                  </a:cubicBezTo>
                  <a:cubicBezTo>
                    <a:pt x="7436" y="1406"/>
                    <a:pt x="7376" y="1489"/>
                    <a:pt x="7388" y="1596"/>
                  </a:cubicBezTo>
                  <a:cubicBezTo>
                    <a:pt x="7448" y="1858"/>
                    <a:pt x="7412" y="2013"/>
                    <a:pt x="7436" y="2632"/>
                  </a:cubicBezTo>
                  <a:lnTo>
                    <a:pt x="5840" y="3549"/>
                  </a:lnTo>
                  <a:lnTo>
                    <a:pt x="4245" y="2632"/>
                  </a:lnTo>
                  <a:lnTo>
                    <a:pt x="4245" y="1941"/>
                  </a:lnTo>
                  <a:cubicBezTo>
                    <a:pt x="4245" y="1060"/>
                    <a:pt x="4959" y="346"/>
                    <a:pt x="5840" y="346"/>
                  </a:cubicBezTo>
                  <a:cubicBezTo>
                    <a:pt x="6364" y="346"/>
                    <a:pt x="6840" y="596"/>
                    <a:pt x="7150" y="1025"/>
                  </a:cubicBezTo>
                  <a:cubicBezTo>
                    <a:pt x="7186" y="1076"/>
                    <a:pt x="7241" y="1100"/>
                    <a:pt x="7294" y="1100"/>
                  </a:cubicBezTo>
                  <a:cubicBezTo>
                    <a:pt x="7328" y="1100"/>
                    <a:pt x="7360" y="1091"/>
                    <a:pt x="7388" y="1072"/>
                  </a:cubicBezTo>
                  <a:cubicBezTo>
                    <a:pt x="7459" y="1013"/>
                    <a:pt x="7471" y="906"/>
                    <a:pt x="7436" y="834"/>
                  </a:cubicBezTo>
                  <a:cubicBezTo>
                    <a:pt x="7078" y="310"/>
                    <a:pt x="6483" y="1"/>
                    <a:pt x="585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15296830-FBA0-3622-8777-3B254EEA127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0"/>
          <a:stretch/>
        </p:blipFill>
        <p:spPr bwMode="auto">
          <a:xfrm>
            <a:off x="2644455" y="1875732"/>
            <a:ext cx="3271602" cy="171163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50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PRE-PROCESSING</a:t>
            </a:r>
            <a:endParaRPr dirty="0"/>
          </a:p>
        </p:txBody>
      </p:sp>
      <p:cxnSp>
        <p:nvCxnSpPr>
          <p:cNvPr id="281" name="Google Shape;281;p50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82" name="Google Shape;282;p50"/>
          <p:cNvSpPr txBox="1">
            <a:spLocks noGrp="1"/>
          </p:cNvSpPr>
          <p:nvPr>
            <p:ph type="body" idx="4294967295"/>
          </p:nvPr>
        </p:nvSpPr>
        <p:spPr>
          <a:xfrm>
            <a:off x="149682" y="1186689"/>
            <a:ext cx="4156500" cy="5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66700" indent="-266700">
              <a:spcAft>
                <a:spcPts val="1600"/>
              </a:spcAft>
            </a:pPr>
            <a:r>
              <a:rPr lang="en" sz="1200" dirty="0">
                <a:solidFill>
                  <a:schemeClr val="lt1"/>
                </a:solidFill>
              </a:rPr>
              <a:t>Pemisahan kolom antara kolom numerikal dan kolom kategorikal</a:t>
            </a:r>
            <a:endParaRPr sz="1200" dirty="0">
              <a:solidFill>
                <a:schemeClr val="lt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7CCFD89-0B02-8740-2ACC-3C973B11FB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2798" y="1002684"/>
            <a:ext cx="4541520" cy="10414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2A313ED-640C-8FFE-4C0C-44C2AF308C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9600" y="2159091"/>
            <a:ext cx="5731510" cy="89027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40D5A10-E914-BE47-38CE-D1DD6F65EC3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10"/>
          <a:stretch/>
        </p:blipFill>
        <p:spPr bwMode="auto">
          <a:xfrm>
            <a:off x="4275120" y="3164368"/>
            <a:ext cx="4745990" cy="166179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Google Shape;282;p50">
            <a:extLst>
              <a:ext uri="{FF2B5EF4-FFF2-40B4-BE49-F238E27FC236}">
                <a16:creationId xmlns:a16="http://schemas.microsoft.com/office/drawing/2014/main" id="{B0149D44-A867-4B35-D30A-79E84C52EB9E}"/>
              </a:ext>
            </a:extLst>
          </p:cNvPr>
          <p:cNvSpPr txBox="1">
            <a:spLocks/>
          </p:cNvSpPr>
          <p:nvPr/>
        </p:nvSpPr>
        <p:spPr>
          <a:xfrm>
            <a:off x="149682" y="2317426"/>
            <a:ext cx="4156500" cy="5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266700" indent="-266700">
              <a:spcAft>
                <a:spcPts val="1600"/>
              </a:spcAft>
            </a:pPr>
            <a:r>
              <a:rPr lang="en-ID" sz="1200" dirty="0">
                <a:solidFill>
                  <a:schemeClr val="lt1"/>
                </a:solidFill>
              </a:rPr>
              <a:t>One Hot Encoding</a:t>
            </a:r>
          </a:p>
        </p:txBody>
      </p:sp>
      <p:sp>
        <p:nvSpPr>
          <p:cNvPr id="6" name="Google Shape;282;p50">
            <a:extLst>
              <a:ext uri="{FF2B5EF4-FFF2-40B4-BE49-F238E27FC236}">
                <a16:creationId xmlns:a16="http://schemas.microsoft.com/office/drawing/2014/main" id="{681E2A8F-C2DA-161A-6D2A-FA57D5ECAE9A}"/>
              </a:ext>
            </a:extLst>
          </p:cNvPr>
          <p:cNvSpPr txBox="1">
            <a:spLocks/>
          </p:cNvSpPr>
          <p:nvPr/>
        </p:nvSpPr>
        <p:spPr>
          <a:xfrm>
            <a:off x="149682" y="3896017"/>
            <a:ext cx="4156500" cy="5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266700" indent="-266700">
              <a:spcAft>
                <a:spcPts val="1600"/>
              </a:spcAft>
            </a:pPr>
            <a:r>
              <a:rPr lang="en-ID" sz="1200" dirty="0" err="1">
                <a:solidFill>
                  <a:schemeClr val="lt1"/>
                </a:solidFill>
              </a:rPr>
              <a:t>Normalisasi</a:t>
            </a:r>
            <a:r>
              <a:rPr lang="en-ID" sz="1200" dirty="0">
                <a:solidFill>
                  <a:schemeClr val="lt1"/>
                </a:solidFill>
              </a:rPr>
              <a:t> Data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50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MODELLING</a:t>
            </a:r>
            <a:endParaRPr dirty="0"/>
          </a:p>
        </p:txBody>
      </p:sp>
      <p:cxnSp>
        <p:nvCxnSpPr>
          <p:cNvPr id="281" name="Google Shape;281;p50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82" name="Google Shape;282;p50"/>
          <p:cNvSpPr txBox="1">
            <a:spLocks noGrp="1"/>
          </p:cNvSpPr>
          <p:nvPr>
            <p:ph type="body" idx="4294967295"/>
          </p:nvPr>
        </p:nvSpPr>
        <p:spPr>
          <a:xfrm>
            <a:off x="938500" y="1186986"/>
            <a:ext cx="6144688" cy="28120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ID" sz="1200" b="1" dirty="0">
                <a:solidFill>
                  <a:schemeClr val="lt1"/>
                </a:solidFill>
              </a:rPr>
              <a:t>1.   Baseline</a:t>
            </a:r>
            <a:r>
              <a:rPr lang="en" sz="1200" b="1" dirty="0">
                <a:solidFill>
                  <a:schemeClr val="lt1"/>
                </a:solidFill>
              </a:rPr>
              <a:t> Model</a:t>
            </a:r>
          </a:p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endParaRPr lang="en" sz="1200" b="1" dirty="0">
              <a:solidFill>
                <a:schemeClr val="lt1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endParaRPr lang="en" sz="1200" b="1" dirty="0">
              <a:solidFill>
                <a:schemeClr val="lt1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200" b="1" dirty="0">
                <a:solidFill>
                  <a:schemeClr val="lt1"/>
                </a:solidFill>
              </a:rPr>
              <a:t>2.  </a:t>
            </a:r>
            <a:r>
              <a:rPr lang="en-US" sz="1200" b="1" dirty="0" err="1">
                <a:solidFill>
                  <a:schemeClr val="lt1"/>
                </a:solidFill>
              </a:rPr>
              <a:t>Metode</a:t>
            </a:r>
            <a:r>
              <a:rPr lang="en-US" sz="1200" b="1" dirty="0">
                <a:solidFill>
                  <a:schemeClr val="lt1"/>
                </a:solidFill>
              </a:rPr>
              <a:t> Logistic Regression</a:t>
            </a:r>
          </a:p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endParaRPr lang="en-US" sz="1200" b="1" dirty="0">
              <a:solidFill>
                <a:schemeClr val="lt1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endParaRPr lang="en-US" sz="1200" b="1" dirty="0">
              <a:solidFill>
                <a:schemeClr val="lt1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endParaRPr lang="en-US" sz="1200" b="1" dirty="0">
              <a:solidFill>
                <a:schemeClr val="lt1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endParaRPr lang="en-US" sz="1200" b="1" dirty="0">
              <a:solidFill>
                <a:schemeClr val="lt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56BC7FA-8630-6228-2FC9-8DFF8EACC59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6473" b="16522"/>
          <a:stretch/>
        </p:blipFill>
        <p:spPr bwMode="auto">
          <a:xfrm>
            <a:off x="3689036" y="1707620"/>
            <a:ext cx="1550651" cy="43500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A14A4F2-53EA-C1B2-63FB-FCAA89C50C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8025" y="2816932"/>
            <a:ext cx="2352675" cy="1990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0072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50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MODELLING</a:t>
            </a:r>
            <a:endParaRPr dirty="0"/>
          </a:p>
        </p:txBody>
      </p:sp>
      <p:cxnSp>
        <p:nvCxnSpPr>
          <p:cNvPr id="281" name="Google Shape;281;p50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82" name="Google Shape;282;p50"/>
          <p:cNvSpPr txBox="1">
            <a:spLocks noGrp="1"/>
          </p:cNvSpPr>
          <p:nvPr>
            <p:ph type="body" idx="4294967295"/>
          </p:nvPr>
        </p:nvSpPr>
        <p:spPr>
          <a:xfrm>
            <a:off x="938500" y="1040534"/>
            <a:ext cx="6144688" cy="28120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Aft>
                <a:spcPts val="1600"/>
              </a:spcAft>
              <a:buNone/>
            </a:pPr>
            <a:r>
              <a:rPr lang="en-US" sz="1200" b="1" dirty="0">
                <a:solidFill>
                  <a:schemeClr val="lt1"/>
                </a:solidFill>
              </a:rPr>
              <a:t>3.  </a:t>
            </a:r>
            <a:r>
              <a:rPr lang="en-US" sz="1200" b="1" dirty="0" err="1">
                <a:solidFill>
                  <a:schemeClr val="lt1"/>
                </a:solidFill>
              </a:rPr>
              <a:t>Metode</a:t>
            </a:r>
            <a:r>
              <a:rPr lang="en-US" sz="1200" b="1" dirty="0">
                <a:solidFill>
                  <a:schemeClr val="lt1"/>
                </a:solidFill>
              </a:rPr>
              <a:t> Naïve Bayes</a:t>
            </a:r>
          </a:p>
          <a:p>
            <a:pPr marL="0" indent="0">
              <a:spcAft>
                <a:spcPts val="1600"/>
              </a:spcAft>
              <a:buNone/>
            </a:pPr>
            <a:endParaRPr lang="en-US" sz="1200" b="1" dirty="0">
              <a:solidFill>
                <a:schemeClr val="lt1"/>
              </a:solidFill>
            </a:endParaRPr>
          </a:p>
          <a:p>
            <a:pPr marL="0" indent="0">
              <a:spcAft>
                <a:spcPts val="1600"/>
              </a:spcAft>
              <a:buNone/>
            </a:pPr>
            <a:endParaRPr lang="en-US" sz="1200" b="1" dirty="0">
              <a:solidFill>
                <a:schemeClr val="lt1"/>
              </a:solidFill>
            </a:endParaRPr>
          </a:p>
          <a:p>
            <a:pPr marL="0" indent="0">
              <a:spcAft>
                <a:spcPts val="1600"/>
              </a:spcAft>
              <a:buNone/>
            </a:pPr>
            <a:endParaRPr lang="en-US" sz="1200" b="1" dirty="0">
              <a:solidFill>
                <a:schemeClr val="lt1"/>
              </a:solidFill>
            </a:endParaRPr>
          </a:p>
          <a:p>
            <a:pPr marL="0" indent="0">
              <a:spcAft>
                <a:spcPts val="1600"/>
              </a:spcAft>
              <a:buNone/>
            </a:pPr>
            <a:endParaRPr lang="en-US" sz="1200" b="1" dirty="0">
              <a:solidFill>
                <a:schemeClr val="lt1"/>
              </a:solidFill>
            </a:endParaRPr>
          </a:p>
          <a:p>
            <a:pPr marL="0" indent="0">
              <a:spcAft>
                <a:spcPts val="1600"/>
              </a:spcAft>
              <a:buNone/>
            </a:pPr>
            <a:r>
              <a:rPr lang="en-US" sz="1200" b="1" dirty="0">
                <a:solidFill>
                  <a:schemeClr val="lt1"/>
                </a:solidFill>
              </a:rPr>
              <a:t>4.  </a:t>
            </a:r>
            <a:r>
              <a:rPr lang="en-US" sz="1200" b="1" dirty="0" err="1">
                <a:solidFill>
                  <a:schemeClr val="lt1"/>
                </a:solidFill>
              </a:rPr>
              <a:t>Metode</a:t>
            </a:r>
            <a:r>
              <a:rPr lang="en-US" sz="1200" b="1" dirty="0">
                <a:solidFill>
                  <a:schemeClr val="lt1"/>
                </a:solidFill>
              </a:rPr>
              <a:t> Decision Tree</a:t>
            </a:r>
          </a:p>
          <a:p>
            <a:pPr marL="0" indent="0">
              <a:spcAft>
                <a:spcPts val="1600"/>
              </a:spcAft>
              <a:buNone/>
            </a:pPr>
            <a:endParaRPr lang="en-US" sz="1200" b="1" dirty="0">
              <a:solidFill>
                <a:schemeClr val="lt1"/>
              </a:solidFill>
            </a:endParaRPr>
          </a:p>
          <a:p>
            <a:pPr marL="0" indent="0">
              <a:spcAft>
                <a:spcPts val="1600"/>
              </a:spcAft>
              <a:buNone/>
            </a:pPr>
            <a:endParaRPr lang="en-US" sz="1200" b="1" dirty="0">
              <a:solidFill>
                <a:schemeClr val="lt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E91246-B7D5-FE57-6803-A19E4F4954B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65" r="6928"/>
          <a:stretch/>
        </p:blipFill>
        <p:spPr bwMode="auto">
          <a:xfrm>
            <a:off x="2593188" y="1515673"/>
            <a:ext cx="3151818" cy="129320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852E944-A02F-11E4-EB8B-F4393239123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46"/>
          <a:stretch/>
        </p:blipFill>
        <p:spPr bwMode="auto">
          <a:xfrm>
            <a:off x="4738787" y="3428382"/>
            <a:ext cx="1617946" cy="140038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E71C281-238D-3579-BB55-6A8E97FBC1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8267" y="3302880"/>
            <a:ext cx="2303733" cy="1651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306689"/>
      </p:ext>
    </p:extLst>
  </p:cSld>
  <p:clrMapOvr>
    <a:masterClrMapping/>
  </p:clrMapOvr>
</p:sld>
</file>

<file path=ppt/theme/theme1.xml><?xml version="1.0" encoding="utf-8"?>
<a:theme xmlns:a="http://schemas.openxmlformats.org/drawingml/2006/main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</TotalTime>
  <Words>566</Words>
  <Application>Microsoft Office PowerPoint</Application>
  <PresentationFormat>On-screen Show (16:9)</PresentationFormat>
  <Paragraphs>96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Arial</vt:lpstr>
      <vt:lpstr>Montserrat Light</vt:lpstr>
      <vt:lpstr>Montserrat ExtraBold</vt:lpstr>
      <vt:lpstr>Calibri</vt:lpstr>
      <vt:lpstr>Segoe UI</vt:lpstr>
      <vt:lpstr>Montserrat</vt:lpstr>
      <vt:lpstr>Futuristic Background by Slidesgo</vt:lpstr>
      <vt:lpstr>PREDIKSI CUSTOMER CHURN MENGGUNAKAN TEKNIK MACHINE LEARNING</vt:lpstr>
      <vt:lpstr>BACKGROUND</vt:lpstr>
      <vt:lpstr>RELATED WORK</vt:lpstr>
      <vt:lpstr>DATASET &amp; FEATURES</vt:lpstr>
      <vt:lpstr>Data Definition</vt:lpstr>
      <vt:lpstr>SPLIT DATA</vt:lpstr>
      <vt:lpstr>DATA PRE-PROCESSING</vt:lpstr>
      <vt:lpstr>MODELLING</vt:lpstr>
      <vt:lpstr>MODELLING</vt:lpstr>
      <vt:lpstr>MODELLING</vt:lpstr>
      <vt:lpstr>RESULT</vt:lpstr>
      <vt:lpstr>RESULT</vt:lpstr>
      <vt:lpstr>RESULT</vt:lpstr>
      <vt:lpstr>RESULT</vt:lpstr>
      <vt:lpstr>RESULT</vt:lpstr>
      <vt:lpstr>RESULT</vt:lpstr>
      <vt:lpstr>CONLUSION</vt:lpstr>
      <vt:lpstr>Reference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PREDIKSI CUSTOMER CHURN MENGGUNAKAN TEKNIK MACHINE LEARNING</dc:title>
  <cp:lastModifiedBy>UYUN</cp:lastModifiedBy>
  <cp:revision>6</cp:revision>
  <dcterms:modified xsi:type="dcterms:W3CDTF">2022-12-04T07:28:33Z</dcterms:modified>
</cp:coreProperties>
</file>